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2" r:id="rId2"/>
    <p:sldId id="270" r:id="rId3"/>
    <p:sldId id="308" r:id="rId4"/>
    <p:sldId id="278" r:id="rId5"/>
    <p:sldId id="268" r:id="rId6"/>
    <p:sldId id="285" r:id="rId7"/>
    <p:sldId id="305" r:id="rId8"/>
    <p:sldId id="306" r:id="rId9"/>
    <p:sldId id="307" r:id="rId10"/>
    <p:sldId id="301" r:id="rId11"/>
    <p:sldId id="309" r:id="rId12"/>
    <p:sldId id="261" r:id="rId13"/>
    <p:sldId id="280" r:id="rId14"/>
    <p:sldId id="286" r:id="rId15"/>
    <p:sldId id="288" r:id="rId16"/>
    <p:sldId id="269" r:id="rId17"/>
    <p:sldId id="273" r:id="rId18"/>
    <p:sldId id="274" r:id="rId19"/>
    <p:sldId id="289" r:id="rId20"/>
    <p:sldId id="260" r:id="rId21"/>
    <p:sldId id="290" r:id="rId22"/>
    <p:sldId id="291" r:id="rId23"/>
    <p:sldId id="292" r:id="rId24"/>
    <p:sldId id="304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75" r:id="rId33"/>
    <p:sldId id="27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50" y="62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4DB4D-FF22-4E5B-AF21-D2DB554E5F3C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705F4-8DF6-49D4-B409-99F4CCA28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EBC79B8-3DAB-40F6-8CEF-27C7839DA46F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259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39FC62-7BBD-40ED-9490-4E5978517C1A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So that is what Libra is essentially about.. </a:t>
            </a:r>
          </a:p>
          <a:p>
            <a:endParaRPr lang="en-US" altLang="en-US"/>
          </a:p>
          <a:p>
            <a:r>
              <a:rPr lang="en-US" altLang="en-US"/>
              <a:t>To give you a more practical idea of how these design principles are implemented, lets discuss several modules..</a:t>
            </a:r>
          </a:p>
        </p:txBody>
      </p:sp>
    </p:spTree>
    <p:extLst>
      <p:ext uri="{BB962C8B-B14F-4D97-AF65-F5344CB8AC3E}">
        <p14:creationId xmlns:p14="http://schemas.microsoft.com/office/powerpoint/2010/main" val="168742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5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5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7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5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4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51D3B-DC9D-461A-BA7B-0ABC057AFFA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0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gif"/><Relationship Id="rId12" Type="http://schemas.openxmlformats.org/officeDocument/2006/relationships/image" Target="../media/image2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gif"/><Relationship Id="rId9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iangsun/FGR" TargetMode="External"/><Relationship Id="rId2" Type="http://schemas.openxmlformats.org/officeDocument/2006/relationships/hyperlink" Target="https://github.com/amber-jain-group-iitb/heom_amb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anthGroup/SC-IVR-Code-Packag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41.emf"/><Relationship Id="rId7" Type="http://schemas.openxmlformats.org/officeDocument/2006/relationships/image" Target="../media/image45.png"/><Relationship Id="rId12" Type="http://schemas.openxmlformats.org/officeDocument/2006/relationships/image" Target="../media/image49.tiff"/><Relationship Id="rId17" Type="http://schemas.openxmlformats.org/officeDocument/2006/relationships/image" Target="../media/image53.png"/><Relationship Id="rId2" Type="http://schemas.openxmlformats.org/officeDocument/2006/relationships/image" Target="../media/image40.jp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8.jpeg"/><Relationship Id="rId5" Type="http://schemas.openxmlformats.org/officeDocument/2006/relationships/image" Target="../media/image43.jpeg"/><Relationship Id="rId15" Type="http://schemas.openxmlformats.org/officeDocument/2006/relationships/image" Target="../media/image51.png"/><Relationship Id="rId10" Type="http://schemas.openxmlformats.org/officeDocument/2006/relationships/image" Target="../media/image23.gif"/><Relationship Id="rId4" Type="http://schemas.openxmlformats.org/officeDocument/2006/relationships/image" Target="../media/image42.png"/><Relationship Id="rId9" Type="http://schemas.openxmlformats.org/officeDocument/2006/relationships/image" Target="../media/image47.emf"/><Relationship Id="rId1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70.png"/><Relationship Id="rId18" Type="http://schemas.openxmlformats.org/officeDocument/2006/relationships/image" Target="../media/image420.png"/><Relationship Id="rId3" Type="http://schemas.openxmlformats.org/officeDocument/2006/relationships/image" Target="../media/image270.png"/><Relationship Id="rId21" Type="http://schemas.openxmlformats.org/officeDocument/2006/relationships/image" Target="../media/image1.jpeg"/><Relationship Id="rId7" Type="http://schemas.openxmlformats.org/officeDocument/2006/relationships/image" Target="../media/image310.png"/><Relationship Id="rId12" Type="http://schemas.openxmlformats.org/officeDocument/2006/relationships/image" Target="../media/image62.png"/><Relationship Id="rId2" Type="http://schemas.openxmlformats.org/officeDocument/2006/relationships/image" Target="../media/image57.png"/><Relationship Id="rId16" Type="http://schemas.openxmlformats.org/officeDocument/2006/relationships/image" Target="../media/image63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620.png"/><Relationship Id="rId10" Type="http://schemas.openxmlformats.org/officeDocument/2006/relationships/image" Target="../media/image61.png"/><Relationship Id="rId19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330.png"/><Relationship Id="rId14" Type="http://schemas.openxmlformats.org/officeDocument/2006/relationships/image" Target="../media/image6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hyperlink" Target="https://github.com/amber-jain-group-iitb/heom_amb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ompchem-cybertraining.github.io/Cyber_Training_Workshop_202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ubccr.freshdesk.com/support/home" TargetMode="External"/><Relationship Id="rId4" Type="http://schemas.openxmlformats.org/officeDocument/2006/relationships/hyperlink" Target="https://join.slack.com/t/quantumdynamicshub/shared_invite/zt-mjbhjssx-GGhsbYHxeBMvhmumK_j7L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mpchem-cybertraining" TargetMode="External"/><Relationship Id="rId13" Type="http://schemas.openxmlformats.org/officeDocument/2006/relationships/hyperlink" Target="https://compchem-cybertraining.github.io/Cyber_Training_Workshop_2022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ithub.com/Quantum-Dynamics-Hub" TargetMode="External"/><Relationship Id="rId12" Type="http://schemas.openxmlformats.org/officeDocument/2006/relationships/hyperlink" Target="https://github.com/compchem-cybertraining/Tutorials_CP2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quantum-dynamics-hub.github.io/libra/index.html" TargetMode="External"/><Relationship Id="rId11" Type="http://schemas.openxmlformats.org/officeDocument/2006/relationships/hyperlink" Target="https://github.com/compchem-cybertraining/Tutorials_Libra" TargetMode="External"/><Relationship Id="rId5" Type="http://schemas.openxmlformats.org/officeDocument/2006/relationships/hyperlink" Target="https://quantum-dynamics-hub.github.io/" TargetMode="External"/><Relationship Id="rId10" Type="http://schemas.openxmlformats.org/officeDocument/2006/relationships/hyperlink" Target="https://compchem-cybertraining.github.io/Cyber_Training_Workshop_2021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compchem-cybertraining.github.io/Libra_Winter_School_2022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ompchem-cybertraining/Cyber_Training_Workshop_2021/tree/gh-pages/course_work" TargetMode="External"/><Relationship Id="rId4" Type="http://schemas.openxmlformats.org/officeDocument/2006/relationships/hyperlink" Target="https://compchem-cybertraining.github.io/Cyber_Training_Workshop_2021/_episodes/13-project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2" y="1675720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FF0000"/>
                </a:solidFill>
              </a:rPr>
              <a:t>Excited States</a:t>
            </a:r>
            <a:r>
              <a:rPr lang="pt-BR" sz="4000" i="1" dirty="0"/>
              <a:t> and </a:t>
            </a:r>
            <a:r>
              <a:rPr lang="pt-BR" sz="4000" i="1" dirty="0">
                <a:solidFill>
                  <a:srgbClr val="008000"/>
                </a:solidFill>
              </a:rPr>
              <a:t>Nonadiabatic Dynamics</a:t>
            </a:r>
          </a:p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CyberTraining </a:t>
            </a:r>
            <a:r>
              <a:rPr lang="pt-BR" sz="4000" i="1" dirty="0"/>
              <a:t>School/Workshop 2022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768825" y="3577468"/>
            <a:ext cx="21762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Akimov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00" y="4563158"/>
            <a:ext cx="3541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4667" y="617491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July 4, 2022</a:t>
            </a:r>
          </a:p>
        </p:txBody>
      </p:sp>
    </p:spTree>
    <p:extLst>
      <p:ext uri="{BB962C8B-B14F-4D97-AF65-F5344CB8AC3E}">
        <p14:creationId xmlns:p14="http://schemas.microsoft.com/office/powerpoint/2010/main" val="305407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89137" y="2202508"/>
            <a:ext cx="813752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GitHub &amp; Git</a:t>
            </a:r>
            <a:r>
              <a:rPr lang="pt-BR" sz="4000" i="1" dirty="0"/>
              <a:t> </a:t>
            </a:r>
          </a:p>
          <a:p>
            <a:pPr algn="ctr">
              <a:buNone/>
            </a:pPr>
            <a:r>
              <a:rPr lang="pt-BR" sz="4000" i="1" dirty="0"/>
              <a:t>overview</a:t>
            </a:r>
            <a:endParaRPr lang="en-US" altLang="en-US" sz="2400" i="1" dirty="0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08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39A6A-2125-E5E9-0DF9-50C5AA556958}"/>
              </a:ext>
            </a:extLst>
          </p:cNvPr>
          <p:cNvSpPr txBox="1"/>
          <p:nvPr/>
        </p:nvSpPr>
        <p:spPr>
          <a:xfrm>
            <a:off x="5259030" y="207388"/>
            <a:ext cx="186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Workflow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8B1FA477-E31C-2F6B-AC37-8C9297BA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6923F9-645B-F321-D571-8F3C7174D5E6}"/>
              </a:ext>
            </a:extLst>
          </p:cNvPr>
          <p:cNvSpPr/>
          <p:nvPr/>
        </p:nvSpPr>
        <p:spPr>
          <a:xfrm>
            <a:off x="3234812" y="1720645"/>
            <a:ext cx="1877961" cy="100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Official Remote</a:t>
            </a:r>
          </a:p>
          <a:p>
            <a:pPr algn="ctr"/>
            <a:r>
              <a:rPr lang="en-US" sz="2400" b="1" dirty="0"/>
              <a:t>“Upstream”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7C2CD-3DE3-EE95-8D7E-EB8F615FAA34}"/>
              </a:ext>
            </a:extLst>
          </p:cNvPr>
          <p:cNvSpPr/>
          <p:nvPr/>
        </p:nvSpPr>
        <p:spPr>
          <a:xfrm>
            <a:off x="8468032" y="1720645"/>
            <a:ext cx="1877961" cy="100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User Remote</a:t>
            </a:r>
          </a:p>
          <a:p>
            <a:pPr algn="ctr"/>
            <a:r>
              <a:rPr lang="en-US" sz="2400" b="1" dirty="0"/>
              <a:t>”Upstream”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2A56FD-CD89-320E-CE72-ECF2950BF1D4}"/>
              </a:ext>
            </a:extLst>
          </p:cNvPr>
          <p:cNvSpPr txBox="1"/>
          <p:nvPr/>
        </p:nvSpPr>
        <p:spPr>
          <a:xfrm>
            <a:off x="304800" y="2113935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16C3A-3A9D-3F01-A719-60237A9F6A87}"/>
              </a:ext>
            </a:extLst>
          </p:cNvPr>
          <p:cNvSpPr txBox="1"/>
          <p:nvPr/>
        </p:nvSpPr>
        <p:spPr>
          <a:xfrm>
            <a:off x="176980" y="4982808"/>
            <a:ext cx="153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7173-D64E-D8A2-380E-B0E6DCCC25CB}"/>
              </a:ext>
            </a:extLst>
          </p:cNvPr>
          <p:cNvSpPr/>
          <p:nvPr/>
        </p:nvSpPr>
        <p:spPr>
          <a:xfrm>
            <a:off x="2943533" y="4666029"/>
            <a:ext cx="2315497" cy="100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Local Repo</a:t>
            </a:r>
          </a:p>
          <a:p>
            <a:pPr algn="ctr"/>
            <a:r>
              <a:rPr lang="en-US" sz="2400" b="1" dirty="0"/>
              <a:t>“Downstream”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2D8B04-60E3-F864-8391-1FBF59E740FB}"/>
              </a:ext>
            </a:extLst>
          </p:cNvPr>
          <p:cNvSpPr/>
          <p:nvPr/>
        </p:nvSpPr>
        <p:spPr>
          <a:xfrm>
            <a:off x="8249263" y="4666029"/>
            <a:ext cx="2315497" cy="100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Local Repo</a:t>
            </a:r>
          </a:p>
          <a:p>
            <a:pPr algn="ctr"/>
            <a:r>
              <a:rPr lang="en-US" sz="2400" b="1" dirty="0"/>
              <a:t>“Downstream”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FEB073-3988-19E6-F9E3-68C7504CD39F}"/>
              </a:ext>
            </a:extLst>
          </p:cNvPr>
          <p:cNvCxnSpPr/>
          <p:nvPr/>
        </p:nvCxnSpPr>
        <p:spPr>
          <a:xfrm>
            <a:off x="5259030" y="2113935"/>
            <a:ext cx="2990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82F631-7BE2-0A74-926D-2897644A7E69}"/>
              </a:ext>
            </a:extLst>
          </p:cNvPr>
          <p:cNvSpPr txBox="1"/>
          <p:nvPr/>
        </p:nvSpPr>
        <p:spPr>
          <a:xfrm>
            <a:off x="5781368" y="1533832"/>
            <a:ext cx="74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“fork”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EBED6-4DC9-DF88-8F84-2B69A1B54948}"/>
              </a:ext>
            </a:extLst>
          </p:cNvPr>
          <p:cNvCxnSpPr/>
          <p:nvPr/>
        </p:nvCxnSpPr>
        <p:spPr>
          <a:xfrm flipH="1">
            <a:off x="5456903" y="2408903"/>
            <a:ext cx="2792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32C4C3-4A8D-A84D-96D6-D61D93DCD1DD}"/>
              </a:ext>
            </a:extLst>
          </p:cNvPr>
          <p:cNvSpPr txBox="1"/>
          <p:nvPr/>
        </p:nvSpPr>
        <p:spPr>
          <a:xfrm>
            <a:off x="5643717" y="2615379"/>
            <a:ext cx="161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Pull-request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9C7E2C-FC49-8AE1-FB2B-07DC5B333E73}"/>
              </a:ext>
            </a:extLst>
          </p:cNvPr>
          <p:cNvCxnSpPr/>
          <p:nvPr/>
        </p:nvCxnSpPr>
        <p:spPr>
          <a:xfrm>
            <a:off x="9153832" y="2800045"/>
            <a:ext cx="0" cy="171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0ECB88-88B1-7DEA-D08C-239F921532B9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9407011" y="2800045"/>
            <a:ext cx="1" cy="186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C6072C-E30A-34A8-C93D-ED90B94F6A5D}"/>
              </a:ext>
            </a:extLst>
          </p:cNvPr>
          <p:cNvSpPr txBox="1"/>
          <p:nvPr/>
        </p:nvSpPr>
        <p:spPr>
          <a:xfrm>
            <a:off x="7967793" y="3618494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pull</a:t>
            </a:r>
          </a:p>
          <a:p>
            <a:r>
              <a:rPr lang="en-US" dirty="0"/>
              <a:t>git clone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A6628C-AFB0-1301-9FCC-5382298E062B}"/>
              </a:ext>
            </a:extLst>
          </p:cNvPr>
          <p:cNvSpPr txBox="1"/>
          <p:nvPr/>
        </p:nvSpPr>
        <p:spPr>
          <a:xfrm>
            <a:off x="9572952" y="381491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5CC2B3-CBC1-CB2B-00E4-CBF7F42476FC}"/>
              </a:ext>
            </a:extLst>
          </p:cNvPr>
          <p:cNvCxnSpPr/>
          <p:nvPr/>
        </p:nvCxnSpPr>
        <p:spPr>
          <a:xfrm>
            <a:off x="4023854" y="2766253"/>
            <a:ext cx="0" cy="171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62C982-4D37-869F-86C3-69A3FDC20783}"/>
              </a:ext>
            </a:extLst>
          </p:cNvPr>
          <p:cNvCxnSpPr/>
          <p:nvPr/>
        </p:nvCxnSpPr>
        <p:spPr>
          <a:xfrm flipH="1" flipV="1">
            <a:off x="4277033" y="2766253"/>
            <a:ext cx="1" cy="186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1108FB-53CE-43BC-208F-7CB9C40D889C}"/>
              </a:ext>
            </a:extLst>
          </p:cNvPr>
          <p:cNvSpPr txBox="1"/>
          <p:nvPr/>
        </p:nvSpPr>
        <p:spPr>
          <a:xfrm>
            <a:off x="2784990" y="3622733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pull</a:t>
            </a:r>
          </a:p>
          <a:p>
            <a:r>
              <a:rPr lang="en-US" dirty="0"/>
              <a:t>git clone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BF2469-ABF4-26A2-DCBE-697DCA37B707}"/>
              </a:ext>
            </a:extLst>
          </p:cNvPr>
          <p:cNvSpPr txBox="1"/>
          <p:nvPr/>
        </p:nvSpPr>
        <p:spPr>
          <a:xfrm>
            <a:off x="4442974" y="378112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73645D-57DB-2531-2601-A80C6393CB23}"/>
              </a:ext>
            </a:extLst>
          </p:cNvPr>
          <p:cNvCxnSpPr/>
          <p:nvPr/>
        </p:nvCxnSpPr>
        <p:spPr>
          <a:xfrm>
            <a:off x="5112773" y="2800045"/>
            <a:ext cx="2802195" cy="186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91C242-8159-49C7-5E6F-317C36645E37}"/>
              </a:ext>
            </a:extLst>
          </p:cNvPr>
          <p:cNvSpPr txBox="1"/>
          <p:nvPr/>
        </p:nvSpPr>
        <p:spPr>
          <a:xfrm>
            <a:off x="6148088" y="4022862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pull</a:t>
            </a:r>
          </a:p>
          <a:p>
            <a:r>
              <a:rPr lang="en-US" dirty="0"/>
              <a:t>git clone</a:t>
            </a:r>
          </a:p>
        </p:txBody>
      </p:sp>
    </p:spTree>
    <p:extLst>
      <p:ext uri="{BB962C8B-B14F-4D97-AF65-F5344CB8AC3E}">
        <p14:creationId xmlns:p14="http://schemas.microsoft.com/office/powerpoint/2010/main" val="230503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ChangeArrowheads="1"/>
          </p:cNvSpPr>
          <p:nvPr/>
        </p:nvSpPr>
        <p:spPr bwMode="auto">
          <a:xfrm>
            <a:off x="1989137" y="2202508"/>
            <a:ext cx="8137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Libra</a:t>
            </a:r>
            <a:r>
              <a:rPr lang="pt-BR" sz="4000" i="1" dirty="0"/>
              <a:t> overview</a:t>
            </a:r>
            <a:endParaRPr lang="en-US" altLang="en-US" sz="2400" i="1" dirty="0"/>
          </a:p>
        </p:txBody>
      </p:sp>
      <p:pic>
        <p:nvPicPr>
          <p:cNvPr id="3077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1378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0463" y="4958655"/>
            <a:ext cx="70244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Name, position, affiliation, research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Research interests and expertise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Anything else you would like to share with 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1711" y="4015444"/>
            <a:ext cx="77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Please Introduce Yourself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7399" y="78634"/>
            <a:ext cx="77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Instructors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20" y="851732"/>
            <a:ext cx="1252279" cy="1853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1839" y="2893582"/>
            <a:ext cx="2757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Mohammad </a:t>
            </a:r>
            <a:r>
              <a:rPr lang="en-US" sz="2400" dirty="0" err="1"/>
              <a:t>Shakiba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818" y="983727"/>
            <a:ext cx="991808" cy="17728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7939" y="2894417"/>
            <a:ext cx="2000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Alexey </a:t>
            </a:r>
            <a:r>
              <a:rPr lang="en-US" sz="2400" dirty="0" err="1"/>
              <a:t>Akimov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030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964373" y="17497"/>
            <a:ext cx="27126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Libra History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8914" y="6002024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2007-2011</a:t>
            </a:r>
          </a:p>
          <a:p>
            <a:pPr algn="ctr"/>
            <a:r>
              <a:rPr lang="en-US" sz="2400" b="1" dirty="0"/>
              <a:t>(LCCCS)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 t="10582" r="33629" b="20303"/>
          <a:stretch/>
        </p:blipFill>
        <p:spPr>
          <a:xfrm>
            <a:off x="1377740" y="937228"/>
            <a:ext cx="1053580" cy="1169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8" t="15362" r="33479" b="18717"/>
          <a:stretch/>
        </p:blipFill>
        <p:spPr>
          <a:xfrm>
            <a:off x="192230" y="1311359"/>
            <a:ext cx="1036331" cy="83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7" y="2635022"/>
            <a:ext cx="1214193" cy="9100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80" y="2235761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Rigid body MD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66355" y="790726"/>
            <a:ext cx="167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Classical MD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8664" y="3800221"/>
            <a:ext cx="26052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Simplectic</a:t>
            </a:r>
            <a:r>
              <a:rPr lang="en-US" sz="1600" dirty="0"/>
              <a:t> integrators for classical DOFs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Thermostats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Barostats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Force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Chemical object representation</a:t>
            </a:r>
          </a:p>
        </p:txBody>
      </p:sp>
      <p:pic>
        <p:nvPicPr>
          <p:cNvPr id="13" name="Picture 5" descr="pyxaid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78" y="789417"/>
            <a:ext cx="1327356" cy="70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85344" y="596328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2011-2015</a:t>
            </a:r>
          </a:p>
          <a:p>
            <a:pPr algn="ctr"/>
            <a:r>
              <a:rPr lang="en-US" sz="2400" b="1" dirty="0"/>
              <a:t>(</a:t>
            </a:r>
            <a:r>
              <a:rPr lang="en-US" sz="2400" b="1" dirty="0" err="1"/>
              <a:t>Pyxaid</a:t>
            </a:r>
            <a:r>
              <a:rPr lang="en-US" sz="2400" b="1" dirty="0"/>
              <a:t>)</a:t>
            </a:r>
          </a:p>
        </p:txBody>
      </p:sp>
      <p:pic>
        <p:nvPicPr>
          <p:cNvPr id="15" name="Picture 8" descr="popul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86" y="2451712"/>
            <a:ext cx="1495818" cy="112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983084" y="2105973"/>
            <a:ext cx="2398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Ehrenfest &amp; TSH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063494" y="1605572"/>
            <a:ext cx="2880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 err="1"/>
              <a:t>Akimov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Prezhdo</a:t>
            </a:r>
            <a:r>
              <a:rPr lang="en-US" altLang="en-US" sz="1200" dirty="0"/>
              <a:t>, </a:t>
            </a:r>
            <a:r>
              <a:rPr lang="en-US" altLang="en-US" sz="1200" i="1" dirty="0"/>
              <a:t>JCTC,</a:t>
            </a:r>
            <a:r>
              <a:rPr lang="en-US" altLang="en-US" sz="1200" dirty="0"/>
              <a:t> </a:t>
            </a:r>
            <a:r>
              <a:rPr lang="en-US" altLang="en-US" sz="1200" b="1" dirty="0"/>
              <a:t>2013</a:t>
            </a:r>
            <a:r>
              <a:rPr lang="en-US" altLang="en-US" sz="1200" dirty="0"/>
              <a:t>, 9, 4959.</a:t>
            </a:r>
          </a:p>
          <a:p>
            <a:pPr eaLnBrk="1" hangingPunct="1"/>
            <a:r>
              <a:rPr lang="en-US" altLang="en-US" sz="1200" dirty="0" err="1"/>
              <a:t>Akimov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Prezhdo</a:t>
            </a:r>
            <a:r>
              <a:rPr lang="en-US" altLang="en-US" sz="1200" dirty="0"/>
              <a:t>, </a:t>
            </a:r>
            <a:r>
              <a:rPr lang="en-US" altLang="en-US" sz="1200" i="1" dirty="0"/>
              <a:t>JCTC</a:t>
            </a:r>
            <a:r>
              <a:rPr lang="en-US" altLang="en-US" sz="1200" dirty="0"/>
              <a:t>, </a:t>
            </a:r>
            <a:r>
              <a:rPr lang="en-US" altLang="en-US" sz="1200" b="1" dirty="0"/>
              <a:t>2014</a:t>
            </a:r>
            <a:r>
              <a:rPr lang="en-US" altLang="en-US" sz="1200" dirty="0"/>
              <a:t>, 10, 789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6754" y="3823687"/>
            <a:ext cx="29820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Simplectic</a:t>
            </a:r>
            <a:r>
              <a:rPr lang="en-US" sz="1600" dirty="0"/>
              <a:t> integrators for TDSE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TSH, Ehrenfest, stand-alone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Decoherence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HF and EHT to LCCCS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Interface with VASP, then QE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1465" y="5963287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2015/2016</a:t>
            </a:r>
          </a:p>
          <a:p>
            <a:pPr algn="ctr"/>
            <a:r>
              <a:rPr lang="en-US" sz="2400" b="1" dirty="0"/>
              <a:t>(Libra)</a:t>
            </a:r>
          </a:p>
        </p:txBody>
      </p:sp>
      <p:pic>
        <p:nvPicPr>
          <p:cNvPr id="20" name="Picture 11" descr="movie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790" y="2481878"/>
            <a:ext cx="1569754" cy="117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78084" y="2001679"/>
            <a:ext cx="7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DVR</a:t>
            </a:r>
          </a:p>
        </p:txBody>
      </p:sp>
      <p:pic>
        <p:nvPicPr>
          <p:cNvPr id="22" name="Picture 14" descr="logo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4" y="641833"/>
            <a:ext cx="1956540" cy="89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455664" y="1613813"/>
            <a:ext cx="21387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Akimov</a:t>
            </a:r>
            <a:r>
              <a:rPr lang="en-US" altLang="en-US" sz="1200" dirty="0"/>
              <a:t> </a:t>
            </a:r>
            <a:r>
              <a:rPr lang="en-US" altLang="en-US" sz="1200" i="1" dirty="0"/>
              <a:t>JCC,</a:t>
            </a:r>
            <a:r>
              <a:rPr lang="en-US" altLang="en-US" sz="1200" dirty="0"/>
              <a:t> </a:t>
            </a:r>
            <a:r>
              <a:rPr lang="en-US" altLang="en-US" sz="1200" b="1" dirty="0"/>
              <a:t>2016</a:t>
            </a:r>
            <a:r>
              <a:rPr lang="en-US" altLang="en-US" sz="1200" dirty="0"/>
              <a:t>, 37, 1626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26524" y="4407815"/>
            <a:ext cx="30364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00FF"/>
                </a:solidFill>
                <a:cs typeface="Arial" panose="020B0604020202020204" pitchFamily="34" charset="0"/>
              </a:rPr>
              <a:t>Pyxaid2 </a:t>
            </a:r>
            <a:r>
              <a:rPr lang="en-US" b="1" dirty="0">
                <a:cs typeface="Arial" panose="020B0604020202020204" pitchFamily="34" charset="0"/>
              </a:rPr>
              <a:t>(with Prof. Wei Li)</a:t>
            </a:r>
          </a:p>
          <a:p>
            <a:pPr eaLnBrk="1" hangingPunct="1">
              <a:defRPr/>
            </a:pPr>
            <a:endParaRPr lang="en-US" dirty="0"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Li, Zhou,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Prezhdo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ACS Energy Lett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3, 2159</a:t>
            </a:r>
          </a:p>
          <a:p>
            <a:pPr eaLnBrk="1" hangingPunct="1"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SOC, multiple k-points, etc.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44947" y="3678764"/>
            <a:ext cx="23057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Modularization and revision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DVR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Semiempirical Hamiltonians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Molecular integrals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Decoherence methods, TSH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66066" y="5923879"/>
            <a:ext cx="2411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2018</a:t>
            </a:r>
          </a:p>
          <a:p>
            <a:pPr algn="ctr"/>
            <a:r>
              <a:rPr lang="en-US" sz="2400" b="1" dirty="0"/>
              <a:t>(Pyxaid2, Libra-X)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71787" y="748045"/>
            <a:ext cx="33459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00FF"/>
                </a:solidFill>
                <a:cs typeface="Arial" panose="020B0604020202020204" pitchFamily="34" charset="0"/>
              </a:rPr>
              <a:t>Libra-X</a:t>
            </a:r>
            <a:r>
              <a:rPr lang="en-US" b="1" dirty="0">
                <a:cs typeface="Arial" panose="020B0604020202020204" pitchFamily="34" charset="0"/>
              </a:rPr>
              <a:t> (with Drs. </a:t>
            </a:r>
            <a:r>
              <a:rPr lang="en-US" b="1" dirty="0" err="1">
                <a:cs typeface="Arial" panose="020B0604020202020204" pitchFamily="34" charset="0"/>
              </a:rPr>
              <a:t>Ryoji</a:t>
            </a:r>
            <a:r>
              <a:rPr lang="en-US" b="1" dirty="0">
                <a:cs typeface="Arial" panose="020B0604020202020204" pitchFamily="34" charset="0"/>
              </a:rPr>
              <a:t> Asahi, </a:t>
            </a:r>
            <a:r>
              <a:rPr lang="en-US" b="1" dirty="0" err="1">
                <a:cs typeface="Arial" panose="020B0604020202020204" pitchFamily="34" charset="0"/>
              </a:rPr>
              <a:t>Kosuke</a:t>
            </a:r>
            <a:r>
              <a:rPr lang="en-US" b="1" dirty="0">
                <a:cs typeface="Arial" panose="020B0604020202020204" pitchFamily="34" charset="0"/>
              </a:rPr>
              <a:t> Sato, Ekadashi Pradhan)</a:t>
            </a:r>
          </a:p>
          <a:p>
            <a:pPr algn="ctr" eaLnBrk="1" hangingPunct="1">
              <a:defRPr/>
            </a:pPr>
            <a:endParaRPr lang="en-US" sz="1200" dirty="0"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Sato, Pradhan, Asahi,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PCCP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2018,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20, 25275</a:t>
            </a:r>
          </a:p>
          <a:p>
            <a:pPr algn="ctr"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Pradhan, Sato,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J. Phys.: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Condens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. Matter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30, 484002</a:t>
            </a:r>
          </a:p>
          <a:p>
            <a:pPr algn="ctr">
              <a:defRPr/>
            </a:pPr>
            <a:endParaRPr lang="en-US" sz="12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Interfaces with GAMESS, QE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Added back-reaction for QE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More modularization</a:t>
            </a:r>
          </a:p>
        </p:txBody>
      </p:sp>
      <p:pic>
        <p:nvPicPr>
          <p:cNvPr id="29" name="Picture 28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969" y="2533015"/>
            <a:ext cx="1211743" cy="9088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7218377" y="2040707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Back-reaction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926524" y="3362452"/>
            <a:ext cx="2070778" cy="952500"/>
            <a:chOff x="8923997" y="3248777"/>
            <a:chExt cx="2070778" cy="952500"/>
          </a:xfrm>
        </p:grpSpPr>
        <p:pic>
          <p:nvPicPr>
            <p:cNvPr id="31" name="Picture 2" descr="fmo_0_iso_0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r="20165"/>
            <a:stretch/>
          </p:blipFill>
          <p:spPr bwMode="auto">
            <a:xfrm>
              <a:off x="10103991" y="3312479"/>
              <a:ext cx="890784" cy="83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 descr="fmo_3_iso_0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03" r="18239"/>
            <a:stretch/>
          </p:blipFill>
          <p:spPr bwMode="auto">
            <a:xfrm>
              <a:off x="8923997" y="3248777"/>
              <a:ext cx="1028700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ight Arrow 32"/>
            <p:cNvSpPr/>
            <p:nvPr/>
          </p:nvSpPr>
          <p:spPr>
            <a:xfrm>
              <a:off x="9801403" y="3495929"/>
              <a:ext cx="366086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607" y="3120349"/>
            <a:ext cx="126139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E7A8F0-7406-48CD-A40A-B0F8927C41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0728" y="2519317"/>
            <a:ext cx="1543856" cy="11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4964373" y="17497"/>
            <a:ext cx="27126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Libra History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6210" y="6074878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2018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5499" y="4364466"/>
            <a:ext cx="3086451" cy="1032621"/>
            <a:chOff x="2687174" y="4377251"/>
            <a:chExt cx="3086451" cy="10326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21" y="4403327"/>
              <a:ext cx="1618504" cy="995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C2A156-30DD-422F-9EEB-B4424CB6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7174" y="4377251"/>
              <a:ext cx="1674098" cy="1032621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4042388" y="4700821"/>
              <a:ext cx="366086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74954" y="3494634"/>
            <a:ext cx="224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Entangled trajectories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27" y="1531493"/>
            <a:ext cx="2199423" cy="1200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765" y="759491"/>
            <a:ext cx="113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173" y="4585833"/>
            <a:ext cx="1922861" cy="9317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27026" y="3757081"/>
            <a:ext cx="2650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 revised.</a:t>
            </a:r>
          </a:p>
          <a:p>
            <a:pPr algn="ctr"/>
            <a:r>
              <a:rPr lang="en-US" dirty="0"/>
              <a:t>TD-ML approach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06272" y="1866277"/>
            <a:ext cx="2827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151, 124107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6684" y="833444"/>
            <a:ext cx="2357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Bastida’s</a:t>
            </a:r>
            <a:r>
              <a:rPr lang="en-US" dirty="0"/>
              <a:t> Boltzmann-corrected Ehrenfest, </a:t>
            </a:r>
            <a:r>
              <a:rPr lang="en-US" dirty="0" err="1"/>
              <a:t>mSDM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5820" y="1260526"/>
            <a:ext cx="2631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 9, 6096-6102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4356" y="6074877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9798" y="6118629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15240" y="6118628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36" y="1601275"/>
            <a:ext cx="1362978" cy="1362978"/>
          </a:xfrm>
          <a:prstGeom prst="rect">
            <a:avLst/>
          </a:prstGeom>
        </p:spPr>
      </p:pic>
      <p:pic>
        <p:nvPicPr>
          <p:cNvPr id="22" name="Picture 21" descr="D:\WORK\BUFFALO\Research\Projects_my\Project_state_reordering_phase_corrections\tests\3D\model3\_fig-0-0-0-q-p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572"/>
            <a:ext cx="1625646" cy="121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99424" y="914336"/>
            <a:ext cx="262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correction for NACs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15226" y="3863035"/>
            <a:ext cx="29267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148, 144106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96645" y="4167170"/>
            <a:ext cx="2850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V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11, 1456-1465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750D53-4CFE-46C8-85AE-65A1969E7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1471" y="4867934"/>
            <a:ext cx="897994" cy="8685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04384F-D069-4AB8-9E04-1CA673099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442" y="4682930"/>
            <a:ext cx="1063700" cy="1028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7B832B-E58A-4083-8CC2-7E64374E41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1691" y="4460906"/>
            <a:ext cx="1363674" cy="13189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949403" y="386318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Belyaev-Lebedev</a:t>
            </a:r>
            <a:r>
              <a:rPr lang="en-US" dirty="0"/>
              <a:t> LZ method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7493" y="2316439"/>
            <a:ext cx="2279128" cy="170934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073723" y="1072435"/>
            <a:ext cx="2514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Temen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Jain,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Int. J. Quant. Chem.,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120, e26373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656894" y="753489"/>
            <a:ext cx="199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Many-body NA-MD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2505" y="1645433"/>
            <a:ext cx="1391849" cy="10449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0017" y="1613662"/>
            <a:ext cx="1535637" cy="115289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695229" y="1125773"/>
            <a:ext cx="3546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Shakiba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M.; AVA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JCTC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17, 678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Shakiba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M.; AVA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12, 2444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432006" y="3341078"/>
            <a:ext cx="238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155, 134106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83174" y="2940849"/>
            <a:ext cx="293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Revised DISH, new workflows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423671" y="4385328"/>
            <a:ext cx="238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12, 12119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33" y="2825882"/>
            <a:ext cx="1480463" cy="8197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97" y="2749830"/>
            <a:ext cx="1647068" cy="9359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522" y="4908247"/>
            <a:ext cx="1587367" cy="8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8"/>
          <p:cNvSpPr txBox="1">
            <a:spLocks noChangeArrowheads="1"/>
          </p:cNvSpPr>
          <p:nvPr/>
        </p:nvSpPr>
        <p:spPr bwMode="auto">
          <a:xfrm>
            <a:off x="3613896" y="76201"/>
            <a:ext cx="48435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/>
              <a:t>Libra Philosophy/Vision</a:t>
            </a:r>
          </a:p>
        </p:txBody>
      </p:sp>
      <p:sp>
        <p:nvSpPr>
          <p:cNvPr id="29702" name="Text Box 34"/>
          <p:cNvSpPr txBox="1">
            <a:spLocks noChangeArrowheads="1"/>
          </p:cNvSpPr>
          <p:nvPr/>
        </p:nvSpPr>
        <p:spPr bwMode="auto">
          <a:xfrm>
            <a:off x="6616166" y="1027888"/>
            <a:ext cx="3815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+mn-lt"/>
              </a:rPr>
              <a:t>Maximize and simplify the re-use, OOP</a:t>
            </a:r>
          </a:p>
        </p:txBody>
      </p:sp>
      <p:sp>
        <p:nvSpPr>
          <p:cNvPr id="29703" name="Text Box 35"/>
          <p:cNvSpPr txBox="1">
            <a:spLocks noChangeArrowheads="1"/>
          </p:cNvSpPr>
          <p:nvPr/>
        </p:nvSpPr>
        <p:spPr bwMode="auto">
          <a:xfrm>
            <a:off x="6616166" y="1492379"/>
            <a:ext cx="43308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linear algebra, integrals,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quantum and classical mechanics/dynamics,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nonadiabatic methods, surface hopping,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IO utilities, model preparation and analysis</a:t>
            </a:r>
          </a:p>
        </p:txBody>
      </p:sp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91391" y="956848"/>
            <a:ext cx="255069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0000FF"/>
                </a:solidFill>
              </a:rPr>
              <a:t>modular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-272341" y="1878004"/>
            <a:ext cx="255897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/>
              <a:t>versatile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272341" y="2833375"/>
            <a:ext cx="545553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C00000"/>
                </a:solidFill>
              </a:rPr>
              <a:t>“methodology discovery”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4225" y="3184485"/>
            <a:ext cx="142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(prototyping)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96012" y="2860848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Use with model problems and atomistic simulations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Python – for convenience, C++ - for efficiency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294341" y="5849112"/>
            <a:ext cx="383650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C00000"/>
                </a:solidFill>
              </a:rPr>
              <a:t>community tool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39779" y="5655213"/>
            <a:ext cx="5492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A platform to adopt the past and latest developments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The developers can understand and contribute to the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6570738" y="3749903"/>
            <a:ext cx="549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Fully-functional tool that can be applied to real (atomistic) systems to study materials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294341" y="3784273"/>
            <a:ext cx="255364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008000"/>
                </a:solidFill>
              </a:rPr>
              <a:t>practical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55" y="4705429"/>
            <a:ext cx="5278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FF"/>
                </a:solidFill>
              </a:rPr>
              <a:t>user-friendly &amp; documented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616166" y="4600450"/>
            <a:ext cx="5401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The code is convenient to users and they have plenty resources – examples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74368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  <p:bldP spid="3" grpId="0"/>
      <p:bldP spid="22" grpId="0"/>
      <p:bldP spid="6" grpId="0"/>
      <p:bldP spid="15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0976" y="151319"/>
            <a:ext cx="2979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Libra 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244" y="1352550"/>
            <a:ext cx="1180220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Many codes</a:t>
            </a:r>
            <a:r>
              <a:rPr lang="en-US" sz="2400" dirty="0"/>
              <a:t> (Newton-X, SHARC, NEXMD, FIERBALL, JADE, MOLPRO, PYXAID, PYUNIXMD,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Black-box. Difficult to re-use to formulate other methods,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functionality (high focus, e.g. atomistic of special kind)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Many methods</a:t>
            </a:r>
            <a:r>
              <a:rPr lang="en-US" sz="2400" dirty="0"/>
              <a:t> (FSSH, DISH, A-FSSH, QTAG, QTSH,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always available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always user-friendly (e.g. my experience with PYXAID prototype)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Not always portable/modular, lack of best coding standards, no version control,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consistency of different codes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Possible redundancies even in the same code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01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0976" y="151319"/>
            <a:ext cx="2979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Libra 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0625" y="1152525"/>
            <a:ext cx="936871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Adopt the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Modularity (e.g. </a:t>
            </a:r>
            <a:r>
              <a:rPr lang="en-US" sz="2400" dirty="0" err="1"/>
              <a:t>PySCF</a:t>
            </a:r>
            <a:r>
              <a:rPr lang="en-US" sz="2400" dirty="0"/>
              <a:t>, Psi4NumPy, </a:t>
            </a:r>
            <a:r>
              <a:rPr lang="en-US" sz="2400" dirty="0" err="1"/>
              <a:t>PyQuante</a:t>
            </a:r>
            <a:r>
              <a:rPr lang="en-US" sz="2400" dirty="0"/>
              <a:t>, HORTON)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Language standards (Python, C++ vs. Fortran? Hybrid programming)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Testing &amp; Documentations (</a:t>
            </a:r>
            <a:r>
              <a:rPr lang="en-US" sz="2400" dirty="0" err="1"/>
              <a:t>pytest</a:t>
            </a:r>
            <a:r>
              <a:rPr lang="en-US" sz="2400" dirty="0"/>
              <a:t>, </a:t>
            </a:r>
            <a:r>
              <a:rPr lang="en-US" sz="2400" dirty="0" err="1"/>
              <a:t>unittest</a:t>
            </a:r>
            <a:r>
              <a:rPr lang="en-US" sz="2400" dirty="0"/>
              <a:t>, </a:t>
            </a:r>
            <a:r>
              <a:rPr lang="en-US" sz="2400" dirty="0" err="1"/>
              <a:t>Doxygen</a:t>
            </a:r>
            <a:r>
              <a:rPr lang="en-US" sz="2400" dirty="0"/>
              <a:t>/Sphinx)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User/developer training (Workshops, Summer/Winter schools)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Focus on the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Every group has expertise in their field – rely on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Community contributions – PR on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 version control and collaborative workflows via GitHub,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Frequent communication and close collaboration e.g. via Slack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9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288871" y="103222"/>
            <a:ext cx="969047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Community Tool: Code Contributions/Integration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521571"/>
            <a:ext cx="8424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https://github.com/amber-jain-group-iitb/heom_amber</a:t>
            </a:r>
            <a:r>
              <a:rPr lang="en-US" sz="28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" y="1066800"/>
            <a:ext cx="8213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Amber Jain</a:t>
            </a:r>
            <a:r>
              <a:rPr lang="en-US" sz="2800" dirty="0"/>
              <a:t> – Hierarchical Equations of Motion (HEOM)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76858" y="1328410"/>
            <a:ext cx="2260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src</a:t>
            </a:r>
            <a:r>
              <a:rPr lang="en-US" sz="2800" dirty="0"/>
              <a:t>/</a:t>
            </a:r>
            <a:r>
              <a:rPr lang="en-US" sz="2800" dirty="0" err="1"/>
              <a:t>dyn</a:t>
            </a:r>
            <a:r>
              <a:rPr lang="en-US" sz="2800" dirty="0"/>
              <a:t>/</a:t>
            </a:r>
            <a:r>
              <a:rPr lang="en-US" sz="2800" dirty="0" err="1"/>
              <a:t>heom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91152" y="2719060"/>
            <a:ext cx="5375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https://github.com/tsiangsun/FGR</a:t>
            </a:r>
            <a:r>
              <a:rPr lang="en-US" sz="2800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152" y="2195840"/>
            <a:ext cx="826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Xiang Sun </a:t>
            </a:r>
            <a:r>
              <a:rPr lang="en-US" sz="2800" dirty="0"/>
              <a:t>– (Non)-equilibrium Fermi Golden Rule (FGR)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10860" y="2457450"/>
            <a:ext cx="1129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src</a:t>
            </a:r>
            <a:r>
              <a:rPr lang="en-US" sz="2800" dirty="0"/>
              <a:t>/</a:t>
            </a:r>
            <a:r>
              <a:rPr lang="en-US" sz="2800" dirty="0" err="1"/>
              <a:t>fgr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57150" y="3848100"/>
            <a:ext cx="8380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https://github.com/AnanthGroup/SC-IVR-Code-Package</a:t>
            </a:r>
            <a:r>
              <a:rPr lang="en-US" sz="2800" dirty="0"/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" y="3324880"/>
            <a:ext cx="757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Nandini</a:t>
            </a:r>
            <a:r>
              <a:rPr lang="en-US" sz="2800" b="1" dirty="0"/>
              <a:t> </a:t>
            </a:r>
            <a:r>
              <a:rPr lang="en-US" sz="2800" b="1" dirty="0" err="1"/>
              <a:t>Ananth</a:t>
            </a:r>
            <a:r>
              <a:rPr lang="en-US" sz="2800" b="1" dirty="0"/>
              <a:t> </a:t>
            </a:r>
            <a:r>
              <a:rPr lang="en-US" sz="2800" dirty="0"/>
              <a:t>– Initial value representation (IVR)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76858" y="3586490"/>
            <a:ext cx="1105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src</a:t>
            </a:r>
            <a:r>
              <a:rPr lang="en-US" sz="2800" dirty="0"/>
              <a:t>/</a:t>
            </a:r>
            <a:r>
              <a:rPr lang="en-US" sz="2800" dirty="0" err="1"/>
              <a:t>ivr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1152" y="4445978"/>
            <a:ext cx="10161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Sophya</a:t>
            </a:r>
            <a:r>
              <a:rPr lang="en-US" sz="2800" b="1" dirty="0"/>
              <a:t> </a:t>
            </a:r>
            <a:r>
              <a:rPr lang="en-US" sz="2800" b="1" dirty="0" err="1"/>
              <a:t>Garaschchuk</a:t>
            </a:r>
            <a:r>
              <a:rPr lang="en-US" sz="2800" b="1" dirty="0"/>
              <a:t> </a:t>
            </a:r>
            <a:r>
              <a:rPr lang="en-US" sz="2800" dirty="0"/>
              <a:t>– quantum trajectory guided Gaussians (QTAG)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52845" y="4445978"/>
            <a:ext cx="1783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 progress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152" y="5059740"/>
            <a:ext cx="904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Craig Martens </a:t>
            </a:r>
            <a:r>
              <a:rPr lang="en-US" sz="2800" dirty="0"/>
              <a:t>– quantum trajectory surface hopping  (QTSH)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52845" y="5059740"/>
            <a:ext cx="1783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 progress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3475" y="5953821"/>
            <a:ext cx="1920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399447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18062" y="2190171"/>
            <a:ext cx="109632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General Workshop Goals </a:t>
            </a:r>
          </a:p>
          <a:p>
            <a:pPr algn="ctr">
              <a:buNone/>
            </a:pPr>
            <a:r>
              <a:rPr lang="pt-BR" sz="4000" i="1" dirty="0"/>
              <a:t>and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</a:p>
          <a:p>
            <a:pPr algn="ctr">
              <a:buNone/>
            </a:pPr>
            <a:r>
              <a:rPr lang="en-US" sz="4000" i="1" dirty="0">
                <a:solidFill>
                  <a:srgbClr val="FF0000"/>
                </a:solidFill>
              </a:rPr>
              <a:t>Overview of the </a:t>
            </a:r>
            <a:r>
              <a:rPr lang="en-US" sz="4000" i="1" dirty="0" err="1">
                <a:solidFill>
                  <a:srgbClr val="FF0000"/>
                </a:solidFill>
              </a:rPr>
              <a:t>CyberTraining</a:t>
            </a:r>
            <a:r>
              <a:rPr lang="en-US" sz="4000" i="1" dirty="0">
                <a:solidFill>
                  <a:srgbClr val="FF0000"/>
                </a:solidFill>
              </a:rPr>
              <a:t> Infrastructure</a:t>
            </a:r>
            <a:endParaRPr lang="pt-BR" sz="4000" i="1" dirty="0">
              <a:solidFill>
                <a:srgbClr val="FF0000"/>
              </a:solidFill>
            </a:endParaRP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43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10" y="4733234"/>
            <a:ext cx="1662915" cy="1288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03" y="1638874"/>
            <a:ext cx="2160898" cy="13523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2453" y="674319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2D systems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39123" y="630644"/>
            <a:ext cx="263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2D heterojunctions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282" y="1488184"/>
            <a:ext cx="1433397" cy="15882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2548" y="3625526"/>
            <a:ext cx="291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Organic heterojunctions</a:t>
            </a:r>
            <a:endParaRPr lang="en-US" dirty="0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2"/>
          <a:stretch>
            <a:fillRect/>
          </a:stretch>
        </p:blipFill>
        <p:spPr bwMode="auto">
          <a:xfrm>
            <a:off x="6434482" y="1423020"/>
            <a:ext cx="1257827" cy="16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634838" y="3467100"/>
            <a:ext cx="342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Quantum Dots &amp; Molecules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62545" y="3301966"/>
            <a:ext cx="187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Perovskites</a:t>
            </a:r>
            <a:endParaRPr lang="en-US" dirty="0"/>
          </a:p>
        </p:txBody>
      </p:sp>
      <p:pic>
        <p:nvPicPr>
          <p:cNvPr id="1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340" y="5502575"/>
            <a:ext cx="939542" cy="123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1C71BE-76AB-41B1-92BE-7EFB12BF0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515" y="4269513"/>
            <a:ext cx="1498008" cy="11786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B802EC-5F5B-4971-9143-069A200D7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2561" y="5424500"/>
            <a:ext cx="1369697" cy="13103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6272" y="4339323"/>
            <a:ext cx="1705702" cy="1038078"/>
          </a:xfrm>
          <a:prstGeom prst="rect">
            <a:avLst/>
          </a:prstGeom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83" y="4255910"/>
            <a:ext cx="126139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2158752" y="21125"/>
            <a:ext cx="74538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Practical: Libra in materials research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16204" y="1096213"/>
            <a:ext cx="27995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Long el al.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653.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4580579" y="1029991"/>
            <a:ext cx="35330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en-US" sz="1200" dirty="0">
                <a:latin typeface="Franklin Gothic Medium" panose="020B0603020102020204" pitchFamily="34" charset="0"/>
              </a:rPr>
              <a:t>Nijamudheen, A.; AVA </a:t>
            </a:r>
            <a:r>
              <a:rPr lang="de-DE" altLang="en-US" sz="1200" i="1" dirty="0">
                <a:latin typeface="Franklin Gothic Medium" panose="020B0603020102020204" pitchFamily="34" charset="0"/>
              </a:rPr>
              <a:t>JPCC</a:t>
            </a:r>
            <a:r>
              <a:rPr lang="de-DE" altLang="en-US" sz="1200" dirty="0">
                <a:latin typeface="Franklin Gothic Medium" panose="020B0603020102020204" pitchFamily="34" charset="0"/>
              </a:rPr>
              <a:t>, </a:t>
            </a:r>
            <a:r>
              <a:rPr lang="de-DE" altLang="en-US" sz="1200" b="1" dirty="0">
                <a:latin typeface="Franklin Gothic Medium" panose="020B0603020102020204" pitchFamily="34" charset="0"/>
              </a:rPr>
              <a:t>2017</a:t>
            </a:r>
            <a:r>
              <a:rPr lang="de-DE" altLang="en-US" sz="1200" dirty="0">
                <a:latin typeface="Franklin Gothic Medium" panose="020B0603020102020204" pitchFamily="34" charset="0"/>
              </a:rPr>
              <a:t>, </a:t>
            </a:r>
            <a:r>
              <a:rPr lang="de-DE" altLang="en-US" sz="1200" i="1" dirty="0">
                <a:latin typeface="Franklin Gothic Medium" panose="020B0603020102020204" pitchFamily="34" charset="0"/>
              </a:rPr>
              <a:t>121,</a:t>
            </a:r>
            <a:r>
              <a:rPr lang="de-DE" altLang="en-US" sz="1200" dirty="0">
                <a:latin typeface="Franklin Gothic Medium" panose="020B0603020102020204" pitchFamily="34" charset="0"/>
              </a:rPr>
              <a:t> 6520</a:t>
            </a:r>
            <a:endParaRPr lang="en-US" altLang="en-US" sz="1200" dirty="0">
              <a:latin typeface="Franklin Gothic Medium" panose="020B0603020102020204" pitchFamily="34" charset="0"/>
            </a:endParaRPr>
          </a:p>
        </p:txBody>
      </p:sp>
      <p:pic>
        <p:nvPicPr>
          <p:cNvPr id="28" name="Picture 15" descr="normal.img-002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t="53108"/>
          <a:stretch/>
        </p:blipFill>
        <p:spPr bwMode="auto">
          <a:xfrm>
            <a:off x="36219" y="1638874"/>
            <a:ext cx="2288977" cy="140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87468" y="4114235"/>
            <a:ext cx="2564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Sato et al.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PCCP,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20, 25275.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69613" y="4211356"/>
            <a:ext cx="2898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Pradhan et al. </a:t>
            </a:r>
            <a:r>
              <a:rPr lang="en-US" alt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JPCM,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30, 484002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6069613" y="3898788"/>
            <a:ext cx="27472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Lin, Y.; AVA </a:t>
            </a:r>
            <a:r>
              <a:rPr lang="en-US" altLang="en-US" sz="1200" i="1" dirty="0"/>
              <a:t>JPCA. </a:t>
            </a:r>
            <a:r>
              <a:rPr lang="en-US" altLang="en-US" sz="1200" b="1" dirty="0"/>
              <a:t>2016</a:t>
            </a:r>
            <a:r>
              <a:rPr lang="en-US" altLang="en-US" sz="1200" dirty="0"/>
              <a:t>, 120, 9028</a:t>
            </a:r>
          </a:p>
        </p:txBody>
      </p:sp>
      <p:sp>
        <p:nvSpPr>
          <p:cNvPr id="33" name="TextBox 18"/>
          <p:cNvSpPr txBox="1">
            <a:spLocks noChangeArrowheads="1"/>
          </p:cNvSpPr>
          <p:nvPr/>
        </p:nvSpPr>
        <p:spPr bwMode="auto">
          <a:xfrm>
            <a:off x="2885345" y="3794406"/>
            <a:ext cx="29785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200" dirty="0" err="1"/>
              <a:t>Nijamudheen</a:t>
            </a:r>
            <a:r>
              <a:rPr lang="en-US" sz="1200" dirty="0"/>
              <a:t>, A.; AVA </a:t>
            </a:r>
            <a:r>
              <a:rPr lang="en-US" sz="1200" i="1" dirty="0"/>
              <a:t>JPCL</a:t>
            </a:r>
            <a:r>
              <a:rPr lang="en-US" sz="1200" dirty="0"/>
              <a:t> </a:t>
            </a:r>
            <a:r>
              <a:rPr lang="en-US" sz="1200" b="1" dirty="0"/>
              <a:t>2018</a:t>
            </a:r>
            <a:r>
              <a:rPr lang="en-US" sz="1200" dirty="0"/>
              <a:t>, </a:t>
            </a:r>
            <a:r>
              <a:rPr lang="en-US" sz="1200" i="1" dirty="0"/>
              <a:t>9</a:t>
            </a:r>
            <a:r>
              <a:rPr lang="en-US" sz="1200" dirty="0"/>
              <a:t>, 248</a:t>
            </a:r>
          </a:p>
        </p:txBody>
      </p:sp>
      <p:pic>
        <p:nvPicPr>
          <p:cNvPr id="34" name="Picture 33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42" y="5085500"/>
            <a:ext cx="2288684" cy="171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2" descr="qd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3" t="3972" r="24890" b="5484"/>
          <a:stretch>
            <a:fillRect/>
          </a:stretch>
        </p:blipFill>
        <p:spPr bwMode="auto">
          <a:xfrm>
            <a:off x="7550851" y="5554737"/>
            <a:ext cx="1302629" cy="97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 descr="Image result for ub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967930" y="845325"/>
            <a:ext cx="259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Auxiliary Analysis Tools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141" y="1423020"/>
            <a:ext cx="2139613" cy="14129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141" y="3047442"/>
            <a:ext cx="2155857" cy="17167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35" y="4825572"/>
            <a:ext cx="2402883" cy="17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76400" y="1066800"/>
            <a:ext cx="3352800" cy="42052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3" name="Text Box 8"/>
          <p:cNvSpPr txBox="1">
            <a:spLocks noChangeArrowheads="1"/>
          </p:cNvSpPr>
          <p:nvPr/>
        </p:nvSpPr>
        <p:spPr bwMode="auto">
          <a:xfrm>
            <a:off x="3137802" y="146270"/>
            <a:ext cx="55370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C++/Python Interoperability</a:t>
            </a:r>
          </a:p>
        </p:txBody>
      </p:sp>
      <p:sp>
        <p:nvSpPr>
          <p:cNvPr id="15365" name="TextBox 8"/>
          <p:cNvSpPr txBox="1">
            <a:spLocks noChangeArrowheads="1"/>
          </p:cNvSpPr>
          <p:nvPr/>
        </p:nvSpPr>
        <p:spPr bwMode="auto">
          <a:xfrm>
            <a:off x="2133600" y="6096001"/>
            <a:ext cx="3043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C++ codes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8632031" y="5276850"/>
            <a:ext cx="388938" cy="8191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TextBox 14"/>
          <p:cNvSpPr txBox="1">
            <a:spLocks noChangeArrowheads="1"/>
          </p:cNvSpPr>
          <p:nvPr/>
        </p:nvSpPr>
        <p:spPr bwMode="auto">
          <a:xfrm>
            <a:off x="6934200" y="6096001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Python codes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764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0" name="Text Box 35"/>
          <p:cNvSpPr txBox="1">
            <a:spLocks noChangeArrowheads="1"/>
          </p:cNvSpPr>
          <p:nvPr/>
        </p:nvSpPr>
        <p:spPr bwMode="auto">
          <a:xfrm>
            <a:off x="2362200" y="1143000"/>
            <a:ext cx="2133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C++ layer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62800" y="1066800"/>
            <a:ext cx="3352800" cy="4210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628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3" name="Text Box 35"/>
          <p:cNvSpPr txBox="1">
            <a:spLocks noChangeArrowheads="1"/>
          </p:cNvSpPr>
          <p:nvPr/>
        </p:nvSpPr>
        <p:spPr bwMode="auto">
          <a:xfrm>
            <a:off x="7772401" y="1143001"/>
            <a:ext cx="23415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Python layer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38326" y="1981200"/>
            <a:ext cx="2770075" cy="1409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5649243" y="1042139"/>
            <a:ext cx="381000" cy="255439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772400" y="3569274"/>
            <a:ext cx="2286000" cy="1600200"/>
            <a:chOff x="5715000" y="2895600"/>
            <a:chExt cx="2286000" cy="1600200"/>
          </a:xfrm>
        </p:grpSpPr>
        <p:sp>
          <p:nvSpPr>
            <p:cNvPr id="24" name="Rectangle 23"/>
            <p:cNvSpPr/>
            <p:nvPr/>
          </p:nvSpPr>
          <p:spPr>
            <a:xfrm>
              <a:off x="5715000" y="2895600"/>
              <a:ext cx="2286000" cy="1600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7" name="Text Box 35"/>
            <p:cNvSpPr txBox="1">
              <a:spLocks noChangeArrowheads="1"/>
            </p:cNvSpPr>
            <p:nvPr/>
          </p:nvSpPr>
          <p:spPr bwMode="auto">
            <a:xfrm>
              <a:off x="5943600" y="3657600"/>
              <a:ext cx="1960563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Prototype and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 Test (Discover)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5000" y="2895600"/>
              <a:ext cx="22860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9" name="Text Box 35"/>
            <p:cNvSpPr txBox="1">
              <a:spLocks noChangeArrowheads="1"/>
            </p:cNvSpPr>
            <p:nvPr/>
          </p:nvSpPr>
          <p:spPr bwMode="auto">
            <a:xfrm>
              <a:off x="6019800" y="2895600"/>
              <a:ext cx="1563688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 dirty="0" err="1">
                  <a:solidFill>
                    <a:srgbClr val="002060"/>
                  </a:solidFill>
                </a:rPr>
                <a:t>libra_py</a:t>
              </a:r>
              <a:endParaRPr lang="en-US" altLang="en-US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7" name="Down Arrow 16"/>
          <p:cNvSpPr/>
          <p:nvPr/>
        </p:nvSpPr>
        <p:spPr>
          <a:xfrm rot="5400000">
            <a:off x="6201456" y="3352797"/>
            <a:ext cx="381000" cy="2760888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3158331" y="5272088"/>
            <a:ext cx="388938" cy="82391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4932" y="4823213"/>
            <a:ext cx="1722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Translate code</a:t>
            </a:r>
          </a:p>
        </p:txBody>
      </p:sp>
      <p:sp>
        <p:nvSpPr>
          <p:cNvPr id="26" name="Down Arrow 25"/>
          <p:cNvSpPr/>
          <p:nvPr/>
        </p:nvSpPr>
        <p:spPr>
          <a:xfrm rot="5400000">
            <a:off x="6121824" y="1906243"/>
            <a:ext cx="381000" cy="26016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58507" y="3391525"/>
            <a:ext cx="1342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Call by C++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613136" y="2791180"/>
            <a:ext cx="2730439" cy="713691"/>
            <a:chOff x="6089135" y="2791179"/>
            <a:chExt cx="2730439" cy="713691"/>
          </a:xfrm>
        </p:grpSpPr>
        <p:sp>
          <p:nvSpPr>
            <p:cNvPr id="4" name="Rectangle 3"/>
            <p:cNvSpPr/>
            <p:nvPr/>
          </p:nvSpPr>
          <p:spPr>
            <a:xfrm>
              <a:off x="6089135" y="2791179"/>
              <a:ext cx="2730439" cy="7136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9135" y="2791179"/>
              <a:ext cx="2684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User-Customized &amp; Library</a:t>
              </a:r>
            </a:p>
            <a:p>
              <a:pPr algn="ctr"/>
              <a:r>
                <a:rPr lang="en-US" dirty="0"/>
                <a:t>Python functions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676401" y="3654601"/>
            <a:ext cx="1251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Eigen 3</a:t>
            </a:r>
          </a:p>
        </p:txBody>
      </p:sp>
      <p:pic>
        <p:nvPicPr>
          <p:cNvPr id="30" name="Picture 2" descr="Image result for eigen3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483" y="4102675"/>
            <a:ext cx="1079957" cy="10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boost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02" y="2484157"/>
            <a:ext cx="1796641" cy="6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Image result for 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9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4" grpId="0" animBg="1"/>
      <p:bldP spid="15368" grpId="0"/>
      <p:bldP spid="23" grpId="0" animBg="1"/>
      <p:bldP spid="8" grpId="0" animBg="1"/>
      <p:bldP spid="17" grpId="0" animBg="1"/>
      <p:bldP spid="27" grpId="0" animBg="1"/>
      <p:bldP spid="3" grpId="0"/>
      <p:bldP spid="26" grpId="0" animBg="1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>
            <a:off x="5829301" y="2675767"/>
            <a:ext cx="552450" cy="3320766"/>
          </a:xfrm>
          <a:prstGeom prst="downArrow">
            <a:avLst/>
          </a:prstGeom>
          <a:gradFill>
            <a:gsLst>
              <a:gs pos="0">
                <a:srgbClr val="008000"/>
              </a:gs>
              <a:gs pos="100000">
                <a:srgbClr val="FFFF0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131949" y="76201"/>
            <a:ext cx="50200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Modularity: API Diversity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26231" y="1028700"/>
            <a:ext cx="6839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goal is to suite the needs of the </a:t>
            </a:r>
            <a:r>
              <a:rPr lang="en-US" sz="2000" b="1" dirty="0">
                <a:solidFill>
                  <a:srgbClr val="FF0000"/>
                </a:solidFill>
              </a:rPr>
              <a:t>users of various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a balance between </a:t>
            </a:r>
            <a:r>
              <a:rPr lang="en-US" sz="2000" b="1" dirty="0">
                <a:solidFill>
                  <a:srgbClr val="0000FF"/>
                </a:solidFill>
              </a:rPr>
              <a:t>simplicity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8000"/>
                </a:solidFill>
              </a:rPr>
              <a:t>flexibility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495301" y="2925528"/>
            <a:ext cx="1177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double </a:t>
            </a:r>
            <a:r>
              <a:rPr lang="en-US" sz="2000" dirty="0" err="1">
                <a:solidFill>
                  <a:srgbClr val="0000FF"/>
                </a:solidFill>
              </a:rPr>
              <a:t>gaussian_overlap</a:t>
            </a:r>
            <a:r>
              <a:rPr lang="en-US" sz="2000" dirty="0"/>
              <a:t>( AO* </a:t>
            </a:r>
            <a:r>
              <a:rPr lang="en-US" sz="2000" dirty="0" err="1"/>
              <a:t>AOa</a:t>
            </a:r>
            <a:r>
              <a:rPr lang="en-US" sz="2000" dirty="0"/>
              <a:t>, AO* </a:t>
            </a:r>
            <a:r>
              <a:rPr lang="en-US" sz="2000" dirty="0" err="1"/>
              <a:t>AOb,int</a:t>
            </a:r>
            <a:r>
              <a:rPr lang="en-US" sz="2000" dirty="0"/>
              <a:t> </a:t>
            </a:r>
            <a:r>
              <a:rPr lang="en-US" sz="2000" dirty="0" err="1"/>
              <a:t>is_normalize</a:t>
            </a:r>
            <a:r>
              <a:rPr lang="en-US" sz="2000" dirty="0"/>
              <a:t>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is_derivs</a:t>
            </a:r>
            <a:r>
              <a:rPr lang="en-US" sz="2000" dirty="0"/>
              <a:t>,  VECTOR&amp; </a:t>
            </a:r>
            <a:r>
              <a:rPr lang="en-US" sz="2000" dirty="0" err="1"/>
              <a:t>dIdA</a:t>
            </a:r>
            <a:r>
              <a:rPr lang="en-US" sz="2000" dirty="0"/>
              <a:t>, VECTOR&amp; </a:t>
            </a:r>
            <a:r>
              <a:rPr lang="en-US" sz="2000" dirty="0" err="1"/>
              <a:t>dIdB</a:t>
            </a:r>
            <a:r>
              <a:rPr lang="en-US" sz="2000" dirty="0"/>
              <a:t>, vector&lt;double*&gt;&amp; </a:t>
            </a:r>
            <a:r>
              <a:rPr lang="en-US" sz="2000" dirty="0" err="1"/>
              <a:t>auxd,int</a:t>
            </a:r>
            <a:r>
              <a:rPr lang="en-US" sz="2000" dirty="0"/>
              <a:t> </a:t>
            </a:r>
            <a:r>
              <a:rPr lang="en-US" sz="2000" dirty="0" err="1"/>
              <a:t>n_aux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/>
              <a:t>double </a:t>
            </a:r>
            <a:r>
              <a:rPr lang="en-US" sz="2000" dirty="0" err="1">
                <a:solidFill>
                  <a:srgbClr val="0000FF"/>
                </a:solidFill>
              </a:rPr>
              <a:t>gaussian_overlap</a:t>
            </a:r>
            <a:r>
              <a:rPr lang="en-US" sz="2000" dirty="0"/>
              <a:t>( AO* </a:t>
            </a:r>
            <a:r>
              <a:rPr lang="en-US" sz="2000" dirty="0" err="1"/>
              <a:t>AOa</a:t>
            </a:r>
            <a:r>
              <a:rPr lang="en-US" sz="2000" dirty="0"/>
              <a:t>, AO* </a:t>
            </a:r>
            <a:r>
              <a:rPr lang="en-US" sz="2000" dirty="0" err="1"/>
              <a:t>AOb,int</a:t>
            </a:r>
            <a:r>
              <a:rPr lang="en-US" sz="2000" dirty="0"/>
              <a:t> </a:t>
            </a:r>
            <a:r>
              <a:rPr lang="en-US" sz="2000" dirty="0" err="1"/>
              <a:t>is_normalize</a:t>
            </a:r>
            <a:r>
              <a:rPr lang="en-US" sz="2000" dirty="0"/>
              <a:t>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is_derivs</a:t>
            </a:r>
            <a:r>
              <a:rPr lang="en-US" sz="2000" dirty="0"/>
              <a:t>, VECTOR&amp; </a:t>
            </a:r>
            <a:r>
              <a:rPr lang="en-US" sz="2000" dirty="0" err="1"/>
              <a:t>dIdA</a:t>
            </a:r>
            <a:r>
              <a:rPr lang="en-US" sz="2000" dirty="0"/>
              <a:t>, VECTOR&amp; </a:t>
            </a:r>
            <a:r>
              <a:rPr lang="en-US" sz="2000" dirty="0" err="1"/>
              <a:t>dIdB</a:t>
            </a:r>
            <a:r>
              <a:rPr lang="en-US" sz="2000" dirty="0"/>
              <a:t> );</a:t>
            </a:r>
          </a:p>
          <a:p>
            <a:endParaRPr lang="en-US" sz="2000" dirty="0"/>
          </a:p>
          <a:p>
            <a:r>
              <a:rPr lang="en-US" sz="2000" dirty="0"/>
              <a:t>double </a:t>
            </a:r>
            <a:r>
              <a:rPr lang="en-US" sz="2000" dirty="0" err="1">
                <a:solidFill>
                  <a:srgbClr val="0000FF"/>
                </a:solidFill>
              </a:rPr>
              <a:t>gaussian_overlap</a:t>
            </a:r>
            <a:r>
              <a:rPr lang="en-US" sz="2000" dirty="0"/>
              <a:t>(AO* </a:t>
            </a:r>
            <a:r>
              <a:rPr lang="en-US" sz="2000" dirty="0" err="1"/>
              <a:t>AOa</a:t>
            </a:r>
            <a:r>
              <a:rPr lang="en-US" sz="2000" dirty="0"/>
              <a:t>, AO* </a:t>
            </a:r>
            <a:r>
              <a:rPr lang="en-US" sz="2000" dirty="0" err="1"/>
              <a:t>AOb,int</a:t>
            </a:r>
            <a:r>
              <a:rPr lang="en-US" sz="2000" dirty="0"/>
              <a:t> </a:t>
            </a:r>
            <a:r>
              <a:rPr lang="en-US" sz="2000" dirty="0" err="1"/>
              <a:t>is_normalize</a:t>
            </a:r>
            <a:r>
              <a:rPr lang="en-US" sz="2000" dirty="0"/>
              <a:t>);</a:t>
            </a:r>
          </a:p>
          <a:p>
            <a:endParaRPr lang="en-US" sz="2000" dirty="0"/>
          </a:p>
          <a:p>
            <a:r>
              <a:rPr lang="en-US" sz="2000" dirty="0"/>
              <a:t>double </a:t>
            </a:r>
            <a:r>
              <a:rPr lang="en-US" sz="2000" dirty="0" err="1">
                <a:solidFill>
                  <a:srgbClr val="0000FF"/>
                </a:solidFill>
              </a:rPr>
              <a:t>gaussian_overlap</a:t>
            </a:r>
            <a:r>
              <a:rPr lang="en-US" sz="2000" dirty="0"/>
              <a:t>(AO* </a:t>
            </a:r>
            <a:r>
              <a:rPr lang="en-US" sz="2000" dirty="0" err="1"/>
              <a:t>AOa</a:t>
            </a:r>
            <a:r>
              <a:rPr lang="en-US" sz="2000" dirty="0"/>
              <a:t>, AO* </a:t>
            </a:r>
            <a:r>
              <a:rPr lang="en-US" sz="2000" dirty="0" err="1"/>
              <a:t>AOb</a:t>
            </a:r>
            <a:r>
              <a:rPr lang="en-US" sz="2000" dirty="0"/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01845" y="2004238"/>
            <a:ext cx="328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Developer/Efficiency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1445" y="6145795"/>
            <a:ext cx="2928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User/Convenience</a:t>
            </a:r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059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4706481" y="76201"/>
            <a:ext cx="18710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5602" y="1659499"/>
            <a:ext cx="4205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g1 = PrimitiveG()</a:t>
            </a:r>
          </a:p>
          <a:p>
            <a:r>
              <a:rPr lang="pt-BR" dirty="0"/>
              <a:t>g2 = PrimitiveG()</a:t>
            </a:r>
          </a:p>
          <a:p>
            <a:r>
              <a:rPr lang="pt-BR" dirty="0"/>
              <a:t>g1.init(n1,m1,k1, a1, VECTOR(x1, y1, z1))</a:t>
            </a:r>
          </a:p>
          <a:p>
            <a:r>
              <a:rPr lang="pt-BR" dirty="0"/>
              <a:t>g2.init(n2,m2,k2, a2, VECTOR(x2, y2, z1))</a:t>
            </a:r>
          </a:p>
          <a:p>
            <a:endParaRPr lang="pt-BR" dirty="0"/>
          </a:p>
          <a:p>
            <a:r>
              <a:rPr lang="pt-BR" dirty="0"/>
              <a:t>kin = kinetic_integral(g1,g2)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94966" y="1022746"/>
            <a:ext cx="452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Computing kinetic energy between Gaussians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307695" y="4775664"/>
            <a:ext cx="6634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= </a:t>
            </a:r>
            <a:r>
              <a:rPr lang="en-US" dirty="0" err="1"/>
              <a:t>PyQuante.PGBF.PGBF</a:t>
            </a:r>
            <a:r>
              <a:rPr lang="en-US" dirty="0"/>
              <a:t>(a1,(R1.x,R1.y,R1.z),(n1,m1,k1))</a:t>
            </a:r>
          </a:p>
          <a:p>
            <a:r>
              <a:rPr lang="en-US" dirty="0"/>
              <a:t>p2 = </a:t>
            </a:r>
            <a:r>
              <a:rPr lang="en-US" dirty="0" err="1"/>
              <a:t>PyQuante.PGBF.PGBF</a:t>
            </a:r>
            <a:r>
              <a:rPr lang="en-US" dirty="0"/>
              <a:t>(a2,(R2.x,R2.y,R2.z),(n2,m2,k2))</a:t>
            </a:r>
          </a:p>
          <a:p>
            <a:r>
              <a:rPr lang="en-US" dirty="0"/>
              <a:t>                                                       </a:t>
            </a:r>
          </a:p>
          <a:p>
            <a:r>
              <a:rPr lang="en-US" dirty="0" err="1"/>
              <a:t>val_ref</a:t>
            </a:r>
            <a:r>
              <a:rPr lang="en-US" dirty="0"/>
              <a:t> = p1.kinetic(p2)                            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86243" y="3954245"/>
            <a:ext cx="323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Benchmarked against </a:t>
            </a:r>
            <a:r>
              <a:rPr lang="en-US" b="1" dirty="0" err="1"/>
              <a:t>PyQuante</a:t>
            </a:r>
            <a:endParaRPr lang="en-US" b="1" dirty="0"/>
          </a:p>
        </p:txBody>
      </p:sp>
      <p:pic>
        <p:nvPicPr>
          <p:cNvPr id="10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987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647610" y="1828800"/>
            <a:ext cx="2642397" cy="4665692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681862" y="150218"/>
            <a:ext cx="45993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/>
              <a:t>Passing Python functions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83" y="4724400"/>
            <a:ext cx="1472402" cy="147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10800000">
            <a:off x="9094152" y="3706755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7754225" y="5330045"/>
            <a:ext cx="428625" cy="928720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7697674" y="4943656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6400" y="1224848"/>
            <a:ext cx="2514600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0352" y="1220500"/>
            <a:ext cx="6150646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195156" y="4665692"/>
            <a:ext cx="2271714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4511560" y="5318243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5400000">
            <a:off x="4483964" y="4943655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5885554" y="1240776"/>
            <a:ext cx="428625" cy="3497471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5860352" y="860796"/>
            <a:ext cx="428625" cy="3547872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848601" y="1877954"/>
            <a:ext cx="2642397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5400" y="5324251"/>
            <a:ext cx="170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1120" y="3810001"/>
            <a:ext cx="246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Implementation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82586" y="2439194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27003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9" grpId="0" animBg="1"/>
      <p:bldP spid="2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3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4375" y="728224"/>
            <a:ext cx="5419725" cy="5477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532569" y="4470914"/>
            <a:ext cx="4259255" cy="1687068"/>
            <a:chOff x="3815806" y="4449920"/>
            <a:chExt cx="3747043" cy="2000250"/>
          </a:xfrm>
        </p:grpSpPr>
        <p:sp>
          <p:nvSpPr>
            <p:cNvPr id="4" name="Rectangle 3"/>
            <p:cNvSpPr/>
            <p:nvPr/>
          </p:nvSpPr>
          <p:spPr>
            <a:xfrm>
              <a:off x="3815806" y="4449920"/>
              <a:ext cx="3747043" cy="2000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8667" y="4606479"/>
              <a:ext cx="3661857" cy="693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</a:t>
              </a:r>
              <a:r>
                <a:rPr lang="en-US" sz="1600" b="1" dirty="0" err="1">
                  <a:solidFill>
                    <a:srgbClr val="0000FF"/>
                  </a:solidFill>
                </a:rPr>
                <a:t>piab</a:t>
              </a:r>
              <a:r>
                <a:rPr lang="en-US" sz="1600" b="1" dirty="0"/>
                <a:t>(</a:t>
              </a:r>
              <a:r>
                <a:rPr lang="en-US" sz="1600" b="1" dirty="0">
                  <a:solidFill>
                    <a:srgbClr val="0000FF"/>
                  </a:solidFill>
                </a:rPr>
                <a:t>q, </a:t>
              </a:r>
              <a:r>
                <a:rPr lang="en-US" sz="1600" b="1" dirty="0" err="1">
                  <a:solidFill>
                    <a:srgbClr val="0000FF"/>
                  </a:solidFill>
                </a:rPr>
                <a:t>params</a:t>
              </a:r>
              <a:r>
                <a:rPr lang="en-US" sz="1600" b="1" dirty="0"/>
                <a:t>):</a:t>
              </a:r>
            </a:p>
            <a:p>
              <a:r>
                <a:rPr lang="en-US" sz="1600" b="1" dirty="0"/>
                <a:t>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75651" y="728224"/>
            <a:ext cx="4302162" cy="2036293"/>
            <a:chOff x="2319989" y="333374"/>
            <a:chExt cx="4461939" cy="2246615"/>
          </a:xfrm>
        </p:grpSpPr>
        <p:sp>
          <p:nvSpPr>
            <p:cNvPr id="6" name="Rectangle 5"/>
            <p:cNvSpPr/>
            <p:nvPr/>
          </p:nvSpPr>
          <p:spPr>
            <a:xfrm>
              <a:off x="2348956" y="333374"/>
              <a:ext cx="4404005" cy="2246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19989" y="437875"/>
              <a:ext cx="4461939" cy="916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test():</a:t>
              </a:r>
            </a:p>
            <a:p>
              <a:r>
                <a:rPr lang="en-US" sz="1600" b="1" dirty="0"/>
                <a:t>    q  = MATRIX(</a:t>
              </a:r>
              <a:r>
                <a:rPr lang="en-US" sz="1600" b="1" dirty="0" err="1"/>
                <a:t>ndof</a:t>
              </a:r>
              <a:r>
                <a:rPr lang="en-US" sz="1600" b="1" dirty="0"/>
                <a:t>, 1)</a:t>
              </a:r>
            </a:p>
            <a:p>
              <a:r>
                <a:rPr lang="fr-FR" sz="1600" b="1" dirty="0"/>
                <a:t>    </a:t>
              </a:r>
              <a:r>
                <a:rPr lang="fr-FR" sz="1600" b="1" dirty="0">
                  <a:solidFill>
                    <a:srgbClr val="C00000"/>
                  </a:solidFill>
                </a:rPr>
                <a:t>output</a:t>
              </a:r>
              <a:r>
                <a:rPr lang="fr-FR" sz="1600" b="1" dirty="0"/>
                <a:t> = </a:t>
              </a:r>
              <a:r>
                <a:rPr lang="fr-FR" sz="1600" b="1" dirty="0" err="1">
                  <a:solidFill>
                    <a:srgbClr val="00B050"/>
                  </a:solidFill>
                </a:rPr>
                <a:t>metropolis_gau</a:t>
              </a:r>
              <a:r>
                <a:rPr lang="fr-FR" sz="1600" b="1" dirty="0"/>
                <a:t>( </a:t>
              </a:r>
              <a:r>
                <a:rPr lang="fr-FR" sz="1600" b="1" dirty="0" err="1">
                  <a:solidFill>
                    <a:srgbClr val="0000FF"/>
                  </a:solidFill>
                </a:rPr>
                <a:t>piab</a:t>
              </a:r>
              <a:r>
                <a:rPr lang="fr-FR" sz="1600" b="1" dirty="0"/>
                <a:t>, </a:t>
              </a:r>
              <a:r>
                <a:rPr lang="fr-FR" sz="1600" b="1" dirty="0">
                  <a:solidFill>
                    <a:srgbClr val="0000FF"/>
                  </a:solidFill>
                </a:rPr>
                <a:t>q, </a:t>
              </a:r>
              <a:r>
                <a:rPr lang="fr-FR" sz="1600" b="1" dirty="0" err="1">
                  <a:solidFill>
                    <a:srgbClr val="0000FF"/>
                  </a:solidFill>
                </a:rPr>
                <a:t>params</a:t>
              </a:r>
              <a:r>
                <a:rPr lang="fr-FR" sz="1600" b="1" dirty="0"/>
                <a:t>, ...)</a:t>
              </a:r>
              <a:endParaRPr lang="en-US" sz="16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790575" y="814063"/>
            <a:ext cx="526185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vector&lt;MATRIX&gt; </a:t>
            </a:r>
            <a:r>
              <a:rPr lang="en-US" sz="1600" b="1" dirty="0" err="1">
                <a:solidFill>
                  <a:srgbClr val="00B050"/>
                </a:solidFill>
              </a:rPr>
              <a:t>metropolis_gau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(Random&amp; 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r>
              <a:rPr lang="en-US" sz="1600" b="1" dirty="0" err="1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target_distribution</a:t>
            </a:r>
            <a:r>
              <a:rPr lang="en-US" sz="1600" b="1" dirty="0"/>
              <a:t>, </a:t>
            </a:r>
          </a:p>
          <a:p>
            <a:r>
              <a:rPr lang="en-US" sz="1600" b="1" dirty="0"/>
              <a:t>MATRIX&amp; </a:t>
            </a:r>
            <a:r>
              <a:rPr lang="en-US" sz="1600" b="1" dirty="0" err="1"/>
              <a:t>dof</a:t>
            </a:r>
            <a:r>
              <a:rPr lang="en-US" sz="1600" b="1" dirty="0"/>
              <a:t>, </a:t>
            </a:r>
            <a:r>
              <a:rPr lang="en-US" sz="1600" b="1" dirty="0" err="1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distribution_params</a:t>
            </a:r>
            <a:r>
              <a:rPr lang="en-US" sz="1600" b="1" dirty="0"/>
              <a:t>, </a:t>
            </a:r>
          </a:p>
          <a:p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sample_size</a:t>
            </a:r>
            <a:r>
              <a:rPr lang="en-US" sz="1600" b="1" dirty="0"/>
              <a:t>,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start_sampling</a:t>
            </a:r>
            <a:r>
              <a:rPr lang="en-US" sz="1600" b="1" dirty="0"/>
              <a:t>, double </a:t>
            </a:r>
            <a:r>
              <a:rPr lang="en-US" sz="1600" b="1" dirty="0" err="1"/>
              <a:t>gau_var</a:t>
            </a:r>
            <a:r>
              <a:rPr lang="en-US" sz="1600" b="1" dirty="0"/>
              <a:t>){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2800" b="1" dirty="0">
                <a:solidFill>
                  <a:srgbClr val="0000FF"/>
                </a:solidFill>
              </a:rPr>
              <a:t>Metropolis Algorithm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1600" b="1" dirty="0">
                <a:solidFill>
                  <a:srgbClr val="0000FF"/>
                </a:solidFill>
              </a:rPr>
              <a:t>double </a:t>
            </a:r>
            <a:r>
              <a:rPr lang="en-US" sz="1600" b="1" dirty="0" err="1">
                <a:solidFill>
                  <a:srgbClr val="0000FF"/>
                </a:solidFill>
              </a:rPr>
              <a:t>p_old</a:t>
            </a:r>
            <a:r>
              <a:rPr lang="en-US" sz="1600" b="1" dirty="0">
                <a:solidFill>
                  <a:srgbClr val="0000FF"/>
                </a:solidFill>
              </a:rPr>
              <a:t> = </a:t>
            </a:r>
          </a:p>
          <a:p>
            <a:r>
              <a:rPr lang="en-US" sz="1600" b="1" dirty="0" err="1">
                <a:solidFill>
                  <a:srgbClr val="0000FF"/>
                </a:solidFill>
              </a:rPr>
              <a:t>bp</a:t>
            </a:r>
            <a:r>
              <a:rPr lang="en-US" sz="1600" b="1" dirty="0">
                <a:solidFill>
                  <a:srgbClr val="0000FF"/>
                </a:solidFill>
              </a:rPr>
              <a:t>::extract&lt;double&gt;( </a:t>
            </a:r>
            <a:r>
              <a:rPr lang="en-US" sz="1600" b="1" dirty="0" err="1">
                <a:solidFill>
                  <a:srgbClr val="0000FF"/>
                </a:solidFill>
              </a:rPr>
              <a:t>target_distribution</a:t>
            </a:r>
            <a:r>
              <a:rPr lang="en-US" sz="1600" b="1" dirty="0">
                <a:solidFill>
                  <a:srgbClr val="0000FF"/>
                </a:solidFill>
              </a:rPr>
              <a:t>(</a:t>
            </a:r>
            <a:r>
              <a:rPr lang="en-US" sz="1600" b="1" dirty="0" err="1">
                <a:solidFill>
                  <a:srgbClr val="0000FF"/>
                </a:solidFill>
              </a:rPr>
              <a:t>s_old</a:t>
            </a:r>
            <a:r>
              <a:rPr lang="en-US" sz="1600" b="1" dirty="0">
                <a:solidFill>
                  <a:srgbClr val="0000FF"/>
                </a:solidFill>
              </a:rPr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distribution_params</a:t>
            </a:r>
            <a:r>
              <a:rPr lang="en-US" sz="1600" b="1" dirty="0">
                <a:solidFill>
                  <a:srgbClr val="0000FF"/>
                </a:solidFill>
              </a:rPr>
              <a:t>) );</a:t>
            </a:r>
          </a:p>
          <a:p>
            <a:r>
              <a:rPr lang="en-US" sz="2800" b="1" dirty="0"/>
              <a:t>…</a:t>
            </a:r>
          </a:p>
          <a:p>
            <a:r>
              <a:rPr lang="en-US" sz="1600" b="1" dirty="0"/>
              <a:t>}</a:t>
            </a:r>
          </a:p>
        </p:txBody>
      </p:sp>
      <p:pic>
        <p:nvPicPr>
          <p:cNvPr id="1026" name="Picture 2" descr="Image result for 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17" y="3029424"/>
            <a:ext cx="1151595" cy="11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14375" y="6143120"/>
            <a:ext cx="541972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32570" y="6143120"/>
            <a:ext cx="425925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2940806" y="61103"/>
            <a:ext cx="55579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How it works with sampling</a:t>
            </a:r>
          </a:p>
        </p:txBody>
      </p:sp>
      <p:sp>
        <p:nvSpPr>
          <p:cNvPr id="21" name="Down Arrow 20"/>
          <p:cNvSpPr/>
          <p:nvPr/>
        </p:nvSpPr>
        <p:spPr>
          <a:xfrm rot="10800000">
            <a:off x="8233571" y="2494576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57576" y="1689858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User calls the sampling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22276" y="4980158"/>
            <a:ext cx="3387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User defines the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probability density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8198108" y="4035618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5214095" y="4672835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192542" y="1061636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5599155" y="2866085"/>
            <a:ext cx="428625" cy="1241848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24471" y="3174711"/>
            <a:ext cx="1873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379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2" grpId="0" animBg="1"/>
      <p:bldP spid="14" grpId="0" animBg="1"/>
      <p:bldP spid="21" grpId="0" animBg="1"/>
      <p:bldP spid="2" grpId="0"/>
      <p:bldP spid="23" grpId="0"/>
      <p:bldP spid="24" grpId="0" animBg="1"/>
      <p:bldP spid="25" grpId="0" animBg="1"/>
      <p:bldP spid="26" grpId="0" animBg="1"/>
      <p:bldP spid="34" grpId="0" animBg="1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0713" y="117352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4313622" y="1169939"/>
            <a:ext cx="787837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q = MATRIX(1,1);  </a:t>
            </a:r>
            <a:r>
              <a:rPr lang="en-US" sz="1600" dirty="0" err="1"/>
              <a:t>q.set</a:t>
            </a:r>
            <a:r>
              <a:rPr lang="en-US" sz="1600" dirty="0"/>
              <a:t>(0, 0.5)    </a:t>
            </a:r>
          </a:p>
          <a:p>
            <a:r>
              <a:rPr lang="en-US" sz="1600" dirty="0" err="1"/>
              <a:t>params</a:t>
            </a:r>
            <a:r>
              <a:rPr lang="en-US" sz="1600" dirty="0"/>
              <a:t> = {"k":1.0, "m":2000.0, "states":[0], "</a:t>
            </a:r>
            <a:r>
              <a:rPr lang="en-US" sz="1600" dirty="0" err="1"/>
              <a:t>coeffs</a:t>
            </a:r>
            <a:r>
              <a:rPr lang="en-US" sz="1600" dirty="0"/>
              <a:t>":[1.0]}    </a:t>
            </a:r>
          </a:p>
          <a:p>
            <a:r>
              <a:rPr lang="en-US" sz="1600" dirty="0" err="1"/>
              <a:t>Nsamp</a:t>
            </a:r>
            <a:r>
              <a:rPr lang="en-US" sz="1600" dirty="0"/>
              <a:t> = 1000000; </a:t>
            </a:r>
            <a:r>
              <a:rPr lang="en-US" sz="1600" dirty="0" err="1"/>
              <a:t>Nstart</a:t>
            </a:r>
            <a:r>
              <a:rPr lang="en-US" sz="1600" dirty="0"/>
              <a:t> = 50000</a:t>
            </a:r>
          </a:p>
          <a:p>
            <a:r>
              <a:rPr lang="en-US" sz="1600" b="1" dirty="0"/>
              <a:t>sampling = </a:t>
            </a:r>
            <a:r>
              <a:rPr lang="en-US" sz="1600" b="1" dirty="0" err="1"/>
              <a:t>metropolis_gau</a:t>
            </a:r>
            <a:r>
              <a:rPr lang="en-US" sz="1600" b="1" dirty="0"/>
              <a:t>(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HO_sup</a:t>
            </a:r>
            <a:r>
              <a:rPr lang="en-US" sz="1600" b="1" dirty="0"/>
              <a:t>, q, </a:t>
            </a:r>
            <a:r>
              <a:rPr lang="en-US" sz="1600" b="1" dirty="0" err="1"/>
              <a:t>params</a:t>
            </a:r>
            <a:r>
              <a:rPr lang="en-US" sz="1600" b="1" dirty="0"/>
              <a:t>, </a:t>
            </a:r>
            <a:r>
              <a:rPr lang="en-US" sz="1600" b="1" dirty="0" err="1"/>
              <a:t>Nsamp,Nstart</a:t>
            </a:r>
            <a:r>
              <a:rPr lang="en-US" sz="1600" b="1" dirty="0"/>
              <a:t>, 0.05) </a:t>
            </a:r>
          </a:p>
          <a:p>
            <a:r>
              <a:rPr lang="en-US" sz="1600" dirty="0"/>
              <a:t>bin(sampling, -1.5, 2.0, 0.01, 0, 0, "_distrib-1.txt")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3622" y="2822774"/>
            <a:ext cx="69354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/>
              <a:t>def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HO_sup</a:t>
            </a:r>
            <a:r>
              <a:rPr lang="en-US" sz="1600" b="1" dirty="0"/>
              <a:t>(q, </a:t>
            </a:r>
            <a:r>
              <a:rPr lang="en-US" sz="1600" b="1" dirty="0" err="1"/>
              <a:t>params</a:t>
            </a:r>
            <a:r>
              <a:rPr lang="en-US" sz="1600" b="1" dirty="0"/>
              <a:t>):</a:t>
            </a:r>
          </a:p>
          <a:p>
            <a:r>
              <a:rPr lang="en-US" sz="1600" dirty="0"/>
              <a:t>    k = </a:t>
            </a:r>
            <a:r>
              <a:rPr lang="en-US" sz="1600" dirty="0" err="1"/>
              <a:t>params</a:t>
            </a:r>
            <a:r>
              <a:rPr lang="en-US" sz="1600" dirty="0"/>
              <a:t>["k"];    m = </a:t>
            </a:r>
            <a:r>
              <a:rPr lang="en-US" sz="1600" dirty="0" err="1"/>
              <a:t>params</a:t>
            </a:r>
            <a:r>
              <a:rPr lang="en-US" sz="1600" dirty="0"/>
              <a:t>["m"];   </a:t>
            </a:r>
          </a:p>
          <a:p>
            <a:r>
              <a:rPr lang="en-US" sz="1600" dirty="0"/>
              <a:t>    states = </a:t>
            </a:r>
            <a:r>
              <a:rPr lang="en-US" sz="1600" dirty="0" err="1"/>
              <a:t>params</a:t>
            </a:r>
            <a:r>
              <a:rPr lang="en-US" sz="1600" dirty="0"/>
              <a:t>["states"];    </a:t>
            </a:r>
            <a:r>
              <a:rPr lang="en-US" sz="1600" dirty="0" err="1"/>
              <a:t>coeffs</a:t>
            </a:r>
            <a:r>
              <a:rPr lang="en-US" sz="1600" dirty="0"/>
              <a:t> = </a:t>
            </a:r>
            <a:r>
              <a:rPr lang="en-US" sz="1600" dirty="0" err="1"/>
              <a:t>params</a:t>
            </a:r>
            <a:r>
              <a:rPr lang="en-US" sz="1600" dirty="0"/>
              <a:t>["</a:t>
            </a:r>
            <a:r>
              <a:rPr lang="en-US" sz="1600" dirty="0" err="1"/>
              <a:t>coeffs</a:t>
            </a:r>
            <a:r>
              <a:rPr lang="en-US" sz="1600" dirty="0"/>
              <a:t>"]</a:t>
            </a:r>
          </a:p>
          <a:p>
            <a:r>
              <a:rPr lang="en-US" sz="1600" dirty="0"/>
              <a:t>    x = </a:t>
            </a:r>
            <a:r>
              <a:rPr lang="en-US" sz="1600" dirty="0" err="1"/>
              <a:t>q.get</a:t>
            </a:r>
            <a:r>
              <a:rPr lang="en-US" sz="1600" dirty="0"/>
              <a:t>(0)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sz</a:t>
            </a:r>
            <a:r>
              <a:rPr lang="en-US" sz="1600" dirty="0"/>
              <a:t> = </a:t>
            </a:r>
            <a:r>
              <a:rPr lang="en-US" sz="1600" dirty="0" err="1"/>
              <a:t>len</a:t>
            </a:r>
            <a:r>
              <a:rPr lang="en-US" sz="1600" dirty="0"/>
              <a:t>(states)</a:t>
            </a:r>
          </a:p>
          <a:p>
            <a:r>
              <a:rPr lang="en-US" sz="1600" dirty="0"/>
              <a:t>    p = 0.0</a:t>
            </a:r>
          </a:p>
          <a:p>
            <a:r>
              <a:rPr lang="en-US" sz="1600" dirty="0"/>
              <a:t>    for n in </a:t>
            </a:r>
            <a:r>
              <a:rPr lang="en-US" sz="1600" dirty="0" err="1"/>
              <a:t>xrange</a:t>
            </a:r>
            <a:r>
              <a:rPr lang="en-US" sz="1600" dirty="0"/>
              <a:t>(</a:t>
            </a:r>
            <a:r>
              <a:rPr lang="en-US" sz="1600" dirty="0" err="1"/>
              <a:t>sz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p = p + </a:t>
            </a:r>
            <a:r>
              <a:rPr lang="en-US" sz="1600" dirty="0" err="1"/>
              <a:t>coeffs</a:t>
            </a:r>
            <a:r>
              <a:rPr lang="en-US" sz="1600" dirty="0"/>
              <a:t>[n] * </a:t>
            </a:r>
            <a:r>
              <a:rPr lang="en-US" sz="1600" dirty="0" err="1"/>
              <a:t>ket_n</a:t>
            </a:r>
            <a:r>
              <a:rPr lang="en-US" sz="1600" dirty="0"/>
              <a:t>(x, states[n], k, m)</a:t>
            </a:r>
          </a:p>
          <a:p>
            <a:r>
              <a:rPr lang="en-US" sz="1600" dirty="0"/>
              <a:t>    p = p * p </a:t>
            </a:r>
          </a:p>
          <a:p>
            <a:r>
              <a:rPr lang="en-US" sz="1600" dirty="0"/>
              <a:t>    return 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1" y="1437665"/>
            <a:ext cx="3876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User defines how to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run  the MC sampling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604587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User defines what 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probability distribution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 function is to be sampled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3559" y="5675937"/>
            <a:ext cx="74610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The dynamical algorithm is in C++, but…</a:t>
            </a:r>
          </a:p>
          <a:p>
            <a:r>
              <a:rPr lang="en-US" sz="3200" b="1" dirty="0">
                <a:solidFill>
                  <a:srgbClr val="008000"/>
                </a:solidFill>
              </a:rPr>
              <a:t>Don’t need to implement the model in C++</a:t>
            </a:r>
          </a:p>
        </p:txBody>
      </p:sp>
      <p:pic>
        <p:nvPicPr>
          <p:cNvPr id="10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030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063597" y="2281113"/>
            <a:ext cx="2794000" cy="2095500"/>
            <a:chOff x="4539597" y="2281113"/>
            <a:chExt cx="2794000" cy="2095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97" y="2281113"/>
              <a:ext cx="2794000" cy="2095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9030261" y="2259447"/>
            <a:ext cx="2819400" cy="2114550"/>
            <a:chOff x="5343525" y="3519248"/>
            <a:chExt cx="2819400" cy="21145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525" y="3519248"/>
              <a:ext cx="2819400" cy="2114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5909879" y="4398995"/>
            <a:ext cx="2915502" cy="2295410"/>
            <a:chOff x="6480175" y="4491035"/>
            <a:chExt cx="2578100" cy="19335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175" y="4491035"/>
              <a:ext cx="2578100" cy="193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|25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87258" y="2173722"/>
            <a:ext cx="2933700" cy="2200275"/>
            <a:chOff x="196102" y="2477182"/>
            <a:chExt cx="2933700" cy="2200275"/>
          </a:xfrm>
        </p:grpSpPr>
        <p:pic>
          <p:nvPicPr>
            <p:cNvPr id="1028" name="Picture 4" descr="https://quantum-dynamics-hub.github.io/libra/tutorials/tutorial_metropolis/data/piab/test2/distrib-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02" y="2477182"/>
              <a:ext cx="29337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3051043" y="2281113"/>
            <a:ext cx="2873854" cy="2155391"/>
            <a:chOff x="952233" y="3517668"/>
            <a:chExt cx="2873854" cy="2155391"/>
          </a:xfrm>
        </p:grpSpPr>
        <p:pic>
          <p:nvPicPr>
            <p:cNvPr id="1030" name="Picture 6" descr="https://quantum-dynamics-hub.github.io/libra/tutorials/tutorial_metropolis/data/piab/test2/distrib-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33" y="3517668"/>
              <a:ext cx="2873854" cy="215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|2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9318" y="4373997"/>
            <a:ext cx="2867248" cy="2256463"/>
            <a:chOff x="2033377" y="4491035"/>
            <a:chExt cx="2630449" cy="1972837"/>
          </a:xfrm>
        </p:grpSpPr>
        <p:pic>
          <p:nvPicPr>
            <p:cNvPr id="1032" name="Picture 8" descr="https://quantum-dynamics-hub.github.io/libra/tutorials/tutorial_metropolis/data/piab/test2/distrib-6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377" y="4491035"/>
              <a:ext cx="2630449" cy="1972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67859" y="1619836"/>
                <a:ext cx="2104743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𝑛𝑞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59" y="1619836"/>
                <a:ext cx="2104743" cy="5821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447877" y="1568291"/>
                <a:ext cx="3266663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rad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77" y="1568291"/>
                <a:ext cx="3266663" cy="7203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flipH="1">
            <a:off x="2746052" y="1005454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Particle in a box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6886575" y="1020008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Harmonic oscillator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08563" y="112304"/>
            <a:ext cx="6771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Initial conditions: Metropolis Sampling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893924" y="4384125"/>
            <a:ext cx="3203575" cy="2402681"/>
            <a:chOff x="876299" y="2436018"/>
            <a:chExt cx="3203575" cy="2402681"/>
          </a:xfrm>
        </p:grpSpPr>
        <p:pic>
          <p:nvPicPr>
            <p:cNvPr id="27" name="Picture 2" descr="https://quantum-dynamics-hub.github.io/libra/tutorials/tutorial_metropolis/data/ho/test1/distrib-7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99" y="2436018"/>
              <a:ext cx="3203575" cy="2402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8878481" y="4384125"/>
            <a:ext cx="3122960" cy="2317254"/>
            <a:chOff x="4727574" y="2436018"/>
            <a:chExt cx="3330576" cy="2497932"/>
          </a:xfrm>
        </p:grpSpPr>
        <p:pic>
          <p:nvPicPr>
            <p:cNvPr id="31" name="Picture 4" descr="https://quantum-dynamics-hub.github.io/libra/tutorials/tutorial_metropolis/data/ho/test1/distrib-8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574" y="2436018"/>
              <a:ext cx="3330576" cy="2497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7" descr="Image result for ub 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4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27498" y="3228568"/>
            <a:ext cx="3873403" cy="723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27496" y="3943350"/>
            <a:ext cx="3873405" cy="27309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82385" y="4020254"/>
                <a:ext cx="1381340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385" y="4020254"/>
                <a:ext cx="1381340" cy="474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60873" y="6150200"/>
                <a:ext cx="1314847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873" y="6150200"/>
                <a:ext cx="1314847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549355" y="4650092"/>
            <a:ext cx="3395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ham.compute_diabatic</a:t>
            </a:r>
            <a:r>
              <a:rPr lang="en-US" dirty="0"/>
              <a:t>(</a:t>
            </a:r>
            <a:r>
              <a:rPr lang="en-US" dirty="0" err="1"/>
              <a:t>bp</a:t>
            </a:r>
            <a:r>
              <a:rPr lang="en-US" dirty="0"/>
              <a:t>::object </a:t>
            </a:r>
            <a:r>
              <a:rPr lang="en-US" dirty="0" err="1"/>
              <a:t>py_funct</a:t>
            </a:r>
            <a:r>
              <a:rPr lang="en-US" dirty="0"/>
              <a:t>, </a:t>
            </a:r>
            <a:r>
              <a:rPr lang="en-US" dirty="0" err="1"/>
              <a:t>bp</a:t>
            </a:r>
            <a:r>
              <a:rPr lang="en-US" dirty="0"/>
              <a:t>::object q, </a:t>
            </a:r>
            <a:r>
              <a:rPr lang="en-US" dirty="0" err="1"/>
              <a:t>bp</a:t>
            </a:r>
            <a:r>
              <a:rPr lang="en-US" dirty="0"/>
              <a:t>::object 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346" y="5804133"/>
            <a:ext cx="3117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ham.compute_adiabatic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lvl</a:t>
            </a:r>
            <a:r>
              <a:rPr lang="en-US" dirty="0"/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34250" y="1609995"/>
            <a:ext cx="3535990" cy="15616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587704" y="2094703"/>
            <a:ext cx="1480418" cy="993446"/>
            <a:chOff x="2205976" y="1237450"/>
            <a:chExt cx="1597228" cy="1309382"/>
          </a:xfrm>
        </p:grpSpPr>
        <p:sp>
          <p:nvSpPr>
            <p:cNvPr id="31" name="Rectangle 30"/>
            <p:cNvSpPr/>
            <p:nvPr/>
          </p:nvSpPr>
          <p:spPr>
            <a:xfrm>
              <a:off x="2205976" y="1237450"/>
              <a:ext cx="1497535" cy="118640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40024" y="1278110"/>
              <a:ext cx="1105486" cy="486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Ham_dia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40024" y="1734627"/>
              <a:ext cx="1363180" cy="486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d1Ham_dia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27492" y="2060045"/>
              <a:ext cx="370457" cy="4867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92325" y="2083244"/>
            <a:ext cx="1333353" cy="903907"/>
            <a:chOff x="310597" y="1237450"/>
            <a:chExt cx="1544833" cy="1190132"/>
          </a:xfrm>
        </p:grpSpPr>
        <p:sp>
          <p:nvSpPr>
            <p:cNvPr id="50" name="Rectangle 49"/>
            <p:cNvSpPr/>
            <p:nvPr/>
          </p:nvSpPr>
          <p:spPr>
            <a:xfrm>
              <a:off x="310597" y="1237450"/>
              <a:ext cx="1463002" cy="11481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6239" y="1287362"/>
              <a:ext cx="1187155" cy="486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Ham_adi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1544" y="1750332"/>
              <a:ext cx="1463886" cy="486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d1Ham_adi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2975" y="1941300"/>
              <a:ext cx="397824" cy="486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37" name="Elbow Connector 36"/>
          <p:cNvCxnSpPr/>
          <p:nvPr/>
        </p:nvCxnSpPr>
        <p:spPr>
          <a:xfrm rot="5400000" flipH="1" flipV="1">
            <a:off x="5941831" y="3556195"/>
            <a:ext cx="2530219" cy="507374"/>
          </a:xfrm>
          <a:prstGeom prst="bentConnector3">
            <a:avLst>
              <a:gd name="adj1" fmla="val 685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rot="16200000" flipV="1">
            <a:off x="1657480" y="4067510"/>
            <a:ext cx="3467101" cy="421627"/>
          </a:xfrm>
          <a:prstGeom prst="bentConnector3">
            <a:avLst>
              <a:gd name="adj1" fmla="val -824"/>
            </a:avLst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 rot="10800000">
            <a:off x="2824959" y="2296563"/>
            <a:ext cx="750611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7815263" y="1612677"/>
            <a:ext cx="2771775" cy="1367770"/>
            <a:chOff x="5838825" y="1130952"/>
            <a:chExt cx="2771775" cy="1312359"/>
          </a:xfrm>
        </p:grpSpPr>
        <p:sp>
          <p:nvSpPr>
            <p:cNvPr id="14" name="Rectangle 13"/>
            <p:cNvSpPr/>
            <p:nvPr/>
          </p:nvSpPr>
          <p:spPr>
            <a:xfrm>
              <a:off x="5838825" y="1130952"/>
              <a:ext cx="2771775" cy="131235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22438" y="1257115"/>
              <a:ext cx="2393796" cy="1033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User-defined</a:t>
              </a:r>
            </a:p>
            <a:p>
              <a:pPr algn="ctr"/>
              <a:r>
                <a:rPr lang="en-US" sz="3200" b="1" dirty="0">
                  <a:solidFill>
                    <a:srgbClr val="FF0000"/>
                  </a:solidFill>
                </a:rPr>
                <a:t>Hamiltonian</a:t>
              </a:r>
              <a:endParaRPr lang="en-US" sz="3200" dirty="0"/>
            </a:p>
          </p:txBody>
        </p:sp>
      </p:grpSp>
      <p:cxnSp>
        <p:nvCxnSpPr>
          <p:cNvPr id="51" name="Elbow Connector 50"/>
          <p:cNvCxnSpPr>
            <a:stCxn id="50" idx="2"/>
            <a:endCxn id="9" idx="1"/>
          </p:cNvCxnSpPr>
          <p:nvPr/>
        </p:nvCxnSpPr>
        <p:spPr>
          <a:xfrm rot="16200000" flipH="1">
            <a:off x="1263796" y="4015181"/>
            <a:ext cx="3456969" cy="1337186"/>
          </a:xfrm>
          <a:prstGeom prst="bentConnector2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806399" y="904806"/>
            <a:ext cx="2771775" cy="6864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34250" y="918362"/>
            <a:ext cx="3535990" cy="6864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C++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91030" y="3293573"/>
            <a:ext cx="376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Dynamical Algorithm</a:t>
            </a:r>
          </a:p>
        </p:txBody>
      </p:sp>
      <p:pic>
        <p:nvPicPr>
          <p:cNvPr id="46" name="Picture 2" descr="Image result for us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442" y="3746373"/>
            <a:ext cx="1151595" cy="11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7317121" y="4083082"/>
            <a:ext cx="2490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User calls dynamics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 rot="10800000">
            <a:off x="4957131" y="2296563"/>
            <a:ext cx="2858129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 rot="10800000">
            <a:off x="9192287" y="2866869"/>
            <a:ext cx="428625" cy="662264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924212" y="1532280"/>
            <a:ext cx="295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Transformations</a:t>
            </a:r>
          </a:p>
        </p:txBody>
      </p:sp>
      <p:sp>
        <p:nvSpPr>
          <p:cNvPr id="57" name="Down Arrow 56"/>
          <p:cNvSpPr/>
          <p:nvPr/>
        </p:nvSpPr>
        <p:spPr>
          <a:xfrm rot="5400000">
            <a:off x="8255191" y="3257423"/>
            <a:ext cx="428625" cy="1241848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 rot="16200000">
            <a:off x="7754793" y="5552540"/>
            <a:ext cx="428625" cy="1241848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684093" y="5889628"/>
            <a:ext cx="1873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113463" y="103800"/>
            <a:ext cx="4987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it works with dynamics</a:t>
            </a:r>
          </a:p>
        </p:txBody>
      </p:sp>
      <p:pic>
        <p:nvPicPr>
          <p:cNvPr id="42" name="Picture 7" descr="Image result for ub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37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8" grpId="0"/>
      <p:bldP spid="9" grpId="0"/>
      <p:bldP spid="10" grpId="0"/>
      <p:bldP spid="11" grpId="0"/>
      <p:bldP spid="16" grpId="0" animBg="1"/>
      <p:bldP spid="44" grpId="0" animBg="1"/>
      <p:bldP spid="39" grpId="0" animBg="1"/>
      <p:bldP spid="43" grpId="0" animBg="1"/>
      <p:bldP spid="3" grpId="0"/>
      <p:bldP spid="48" grpId="0"/>
      <p:bldP spid="49" grpId="0" animBg="1"/>
      <p:bldP spid="53" grpId="0" animBg="1"/>
      <p:bldP spid="55" grpId="0"/>
      <p:bldP spid="57" grpId="0" animBg="1"/>
      <p:bldP spid="58" grpId="0" animBg="1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14563" y="1724246"/>
            <a:ext cx="88630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for </a:t>
            </a:r>
            <a:r>
              <a:rPr lang="en-US" dirty="0" err="1"/>
              <a:t>i</a:t>
            </a:r>
            <a:r>
              <a:rPr lang="en-US" dirty="0"/>
              <a:t> in </a:t>
            </a:r>
            <a:r>
              <a:rPr lang="en-US" dirty="0" err="1"/>
              <a:t>xrange</a:t>
            </a:r>
            <a:r>
              <a:rPr lang="en-US" dirty="0"/>
              <a:t>(500):</a:t>
            </a:r>
          </a:p>
          <a:p>
            <a:r>
              <a:rPr lang="en-US" dirty="0"/>
              <a:t>        </a:t>
            </a:r>
            <a:r>
              <a:rPr lang="en-US" dirty="0" err="1"/>
              <a:t>propagate_el</a:t>
            </a:r>
            <a:r>
              <a:rPr lang="en-US" dirty="0"/>
              <a:t>(</a:t>
            </a:r>
            <a:r>
              <a:rPr lang="en-US" dirty="0" err="1"/>
              <a:t>Cdia</a:t>
            </a:r>
            <a:r>
              <a:rPr lang="en-US" dirty="0"/>
              <a:t>, Cadi, </a:t>
            </a:r>
            <a:r>
              <a:rPr lang="en-US" dirty="0" err="1"/>
              <a:t>Hvib</a:t>
            </a:r>
            <a:r>
              <a:rPr lang="en-US" dirty="0"/>
              <a:t>, </a:t>
            </a:r>
            <a:r>
              <a:rPr lang="en-US" dirty="0" err="1"/>
              <a:t>Sdia</a:t>
            </a:r>
            <a:r>
              <a:rPr lang="en-US" dirty="0"/>
              <a:t>, 0.5*</a:t>
            </a:r>
            <a:r>
              <a:rPr lang="en-US" dirty="0" err="1"/>
              <a:t>dt</a:t>
            </a:r>
            <a:r>
              <a:rPr lang="en-US" dirty="0"/>
              <a:t>, rep)    </a:t>
            </a:r>
          </a:p>
          <a:p>
            <a:r>
              <a:rPr lang="en-US" dirty="0"/>
              <a:t>        p = p + 0.5*f*</a:t>
            </a:r>
            <a:r>
              <a:rPr lang="en-US" dirty="0" err="1"/>
              <a:t>dt</a:t>
            </a:r>
            <a:endParaRPr lang="en-US" dirty="0"/>
          </a:p>
          <a:p>
            <a:r>
              <a:rPr lang="en-US" dirty="0"/>
              <a:t>        q = q + </a:t>
            </a:r>
            <a:r>
              <a:rPr lang="en-US" dirty="0" err="1"/>
              <a:t>dt</a:t>
            </a:r>
            <a:r>
              <a:rPr lang="en-US" dirty="0"/>
              <a:t>*p/m    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compute_model</a:t>
            </a:r>
            <a:r>
              <a:rPr lang="en-US" b="1" dirty="0"/>
              <a:t>(</a:t>
            </a:r>
            <a:r>
              <a:rPr lang="en-US" b="1" dirty="0">
                <a:solidFill>
                  <a:srgbClr val="0000FF"/>
                </a:solidFill>
              </a:rPr>
              <a:t>model</a:t>
            </a:r>
            <a:r>
              <a:rPr lang="en-US" b="1" dirty="0"/>
              <a:t>, </a:t>
            </a:r>
            <a:r>
              <a:rPr lang="en-US" b="1" dirty="0" err="1"/>
              <a:t>Hdia</a:t>
            </a:r>
            <a:r>
              <a:rPr lang="en-US" b="1" dirty="0"/>
              <a:t>, </a:t>
            </a:r>
            <a:r>
              <a:rPr lang="en-US" b="1" dirty="0" err="1"/>
              <a:t>Sdia</a:t>
            </a:r>
            <a:r>
              <a:rPr lang="en-US" b="1" dirty="0"/>
              <a:t>, d1ham_dia, dc1_dia, q, </a:t>
            </a:r>
            <a:r>
              <a:rPr lang="en-US" b="1" dirty="0" err="1"/>
              <a:t>params</a:t>
            </a:r>
            <a:r>
              <a:rPr lang="en-US" b="1" dirty="0"/>
              <a:t>)        </a:t>
            </a:r>
          </a:p>
          <a:p>
            <a:r>
              <a:rPr lang="en-US" dirty="0"/>
              <a:t>        </a:t>
            </a:r>
            <a:r>
              <a:rPr lang="en-US" dirty="0" err="1"/>
              <a:t>ham.compute_adiabatic</a:t>
            </a:r>
            <a:r>
              <a:rPr lang="en-US" dirty="0"/>
              <a:t>(1);         </a:t>
            </a:r>
          </a:p>
          <a:p>
            <a:r>
              <a:rPr lang="en-US" dirty="0"/>
              <a:t>        f = </a:t>
            </a:r>
            <a:r>
              <a:rPr lang="en-US" dirty="0" err="1"/>
              <a:t>compute_frc</a:t>
            </a:r>
            <a:r>
              <a:rPr lang="en-US" dirty="0"/>
              <a:t>(ham, </a:t>
            </a:r>
            <a:r>
              <a:rPr lang="en-US" dirty="0" err="1"/>
              <a:t>Cdia</a:t>
            </a:r>
            <a:r>
              <a:rPr lang="en-US" dirty="0"/>
              <a:t>, Cadi, rep)            </a:t>
            </a:r>
          </a:p>
          <a:p>
            <a:r>
              <a:rPr lang="en-US" dirty="0"/>
              <a:t>        p = p + 0.5*f*</a:t>
            </a:r>
            <a:r>
              <a:rPr lang="en-US" dirty="0" err="1"/>
              <a:t>dt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Hvib</a:t>
            </a:r>
            <a:r>
              <a:rPr lang="en-US" dirty="0"/>
              <a:t> = </a:t>
            </a:r>
            <a:r>
              <a:rPr lang="en-US" dirty="0" err="1"/>
              <a:t>compute_Hvib</a:t>
            </a:r>
            <a:r>
              <a:rPr lang="en-US" dirty="0"/>
              <a:t>(</a:t>
            </a:r>
            <a:r>
              <a:rPr lang="en-US" dirty="0" err="1"/>
              <a:t>Hdia</a:t>
            </a:r>
            <a:r>
              <a:rPr lang="en-US" dirty="0"/>
              <a:t>, </a:t>
            </a:r>
            <a:r>
              <a:rPr lang="en-US" dirty="0" err="1"/>
              <a:t>Hadi</a:t>
            </a:r>
            <a:r>
              <a:rPr lang="en-US" dirty="0"/>
              <a:t>, dc1_dia, dc1_adi, p, m, rep)</a:t>
            </a:r>
          </a:p>
          <a:p>
            <a:r>
              <a:rPr lang="en-US" dirty="0"/>
              <a:t>        </a:t>
            </a:r>
            <a:r>
              <a:rPr lang="en-US" dirty="0" err="1"/>
              <a:t>propagate_el</a:t>
            </a:r>
            <a:r>
              <a:rPr lang="en-US" dirty="0"/>
              <a:t>(</a:t>
            </a:r>
            <a:r>
              <a:rPr lang="en-US" dirty="0" err="1"/>
              <a:t>Cdia</a:t>
            </a:r>
            <a:r>
              <a:rPr lang="en-US" dirty="0"/>
              <a:t>, Cadi, </a:t>
            </a:r>
            <a:r>
              <a:rPr lang="en-US" dirty="0" err="1"/>
              <a:t>Hvib</a:t>
            </a:r>
            <a:r>
              <a:rPr lang="en-US" dirty="0"/>
              <a:t>, </a:t>
            </a:r>
            <a:r>
              <a:rPr lang="en-US" dirty="0" err="1"/>
              <a:t>Sdia</a:t>
            </a:r>
            <a:r>
              <a:rPr lang="en-US" dirty="0"/>
              <a:t>, 0.5*</a:t>
            </a:r>
            <a:r>
              <a:rPr lang="en-US" dirty="0" err="1"/>
              <a:t>dt</a:t>
            </a:r>
            <a:r>
              <a:rPr lang="en-US" dirty="0"/>
              <a:t>, rep)</a:t>
            </a:r>
          </a:p>
          <a:p>
            <a:r>
              <a:rPr lang="en-US" dirty="0"/>
              <a:t> </a:t>
            </a:r>
            <a:r>
              <a:rPr lang="en-US" dirty="0" err="1"/>
              <a:t>Etot</a:t>
            </a:r>
            <a:r>
              <a:rPr lang="en-US" dirty="0"/>
              <a:t> = </a:t>
            </a:r>
            <a:r>
              <a:rPr lang="en-US" dirty="0" err="1"/>
              <a:t>compute_etot</a:t>
            </a:r>
            <a:r>
              <a:rPr lang="en-US" dirty="0"/>
              <a:t>(ham, p, </a:t>
            </a:r>
            <a:r>
              <a:rPr lang="en-US" dirty="0" err="1"/>
              <a:t>Cdia</a:t>
            </a:r>
            <a:r>
              <a:rPr lang="en-US" dirty="0"/>
              <a:t>, Cadi, m, rep)</a:t>
            </a:r>
          </a:p>
        </p:txBody>
      </p:sp>
      <p:sp>
        <p:nvSpPr>
          <p:cNvPr id="5" name="Rectangle 4"/>
          <p:cNvSpPr/>
          <p:nvPr/>
        </p:nvSpPr>
        <p:spPr>
          <a:xfrm>
            <a:off x="7000876" y="1116892"/>
            <a:ext cx="5191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User defines how to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run  the dynamical simulation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52450" y="5603795"/>
            <a:ext cx="11449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User defines what function to use to compute entries in the </a:t>
            </a:r>
          </a:p>
          <a:p>
            <a:pPr algn="ctr"/>
            <a:r>
              <a:rPr lang="en-US" sz="2800" b="1" dirty="0">
                <a:solidFill>
                  <a:srgbClr val="0000FF"/>
                </a:solidFill>
              </a:rPr>
              <a:t>Hamiltonian object (</a:t>
            </a:r>
            <a:r>
              <a:rPr lang="en-US" sz="2800" b="1" dirty="0" err="1">
                <a:solidFill>
                  <a:srgbClr val="0000FF"/>
                </a:solidFill>
              </a:rPr>
              <a:t>diabatic</a:t>
            </a:r>
            <a:r>
              <a:rPr lang="en-US" sz="2800" b="1" dirty="0">
                <a:solidFill>
                  <a:srgbClr val="0000FF"/>
                </a:solidFill>
              </a:rPr>
              <a:t>/adiabatic Ham, overlap matrix, derivatives, etc.) - NEXT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9989" y="74832"/>
            <a:ext cx="5667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Keep Dynamical Workflow Fixed</a:t>
            </a:r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36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EB5CBF-81B5-9AA4-8FC1-9E69E091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24" y="1809597"/>
            <a:ext cx="7674005" cy="1607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3FC72-A8E3-8E8E-BE77-4BD4E2C6748F}"/>
              </a:ext>
            </a:extLst>
          </p:cNvPr>
          <p:cNvSpPr txBox="1"/>
          <p:nvPr/>
        </p:nvSpPr>
        <p:spPr>
          <a:xfrm>
            <a:off x="4095751" y="137649"/>
            <a:ext cx="408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Objectives and Agenda</a:t>
            </a:r>
          </a:p>
        </p:txBody>
      </p:sp>
      <p:pic>
        <p:nvPicPr>
          <p:cNvPr id="7" name="Picture 7" descr="Image result for ub logo">
            <a:extLst>
              <a:ext uri="{FF2B5EF4-FFF2-40B4-BE49-F238E27FC236}">
                <a16:creationId xmlns:a16="http://schemas.microsoft.com/office/drawing/2014/main" id="{1F751933-5AC3-B908-66D9-929327B2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Image result for nsf">
            <a:extLst>
              <a:ext uri="{FF2B5EF4-FFF2-40B4-BE49-F238E27FC236}">
                <a16:creationId xmlns:a16="http://schemas.microsoft.com/office/drawing/2014/main" id="{25DBFB49-C703-3E90-D81E-42B85D2FF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28" y="1363613"/>
            <a:ext cx="1333140" cy="134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0A3ACC-6517-4894-CD3F-02132122D7A7}"/>
              </a:ext>
            </a:extLst>
          </p:cNvPr>
          <p:cNvSpPr txBox="1"/>
          <p:nvPr/>
        </p:nvSpPr>
        <p:spPr>
          <a:xfrm>
            <a:off x="2716879" y="1334226"/>
            <a:ext cx="796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CyberTraining</a:t>
            </a:r>
            <a:r>
              <a:rPr lang="en-US" b="1" dirty="0"/>
              <a:t>: Pilot: Modeling Excited State Dynamics in Solar Energy Materials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D44CA9-2121-60F7-69E8-3D43CEB22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831" y="3650347"/>
            <a:ext cx="2598645" cy="28806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DB8446-99D5-C592-C59E-4DD16D6DF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413" y="3787126"/>
            <a:ext cx="2606266" cy="2834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A4A88B-CD5E-0D48-D0A1-6E6877AFF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8236" y="3787126"/>
            <a:ext cx="2385267" cy="20347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A5B675-4F70-CAFD-A073-5EA0D1AF0FD2}"/>
              </a:ext>
            </a:extLst>
          </p:cNvPr>
          <p:cNvSpPr txBox="1"/>
          <p:nvPr/>
        </p:nvSpPr>
        <p:spPr>
          <a:xfrm>
            <a:off x="5532148" y="333892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This year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DC129D-289E-9DEB-73F8-BFCE281254B0}"/>
              </a:ext>
            </a:extLst>
          </p:cNvPr>
          <p:cNvSpPr txBox="1"/>
          <p:nvPr/>
        </p:nvSpPr>
        <p:spPr>
          <a:xfrm>
            <a:off x="8975426" y="3338929"/>
            <a:ext cx="10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Last year</a:t>
            </a:r>
          </a:p>
        </p:txBody>
      </p:sp>
    </p:spTree>
    <p:extLst>
      <p:ext uri="{BB962C8B-B14F-4D97-AF65-F5344CB8AC3E}">
        <p14:creationId xmlns:p14="http://schemas.microsoft.com/office/powerpoint/2010/main" val="17963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0" y="905291"/>
            <a:ext cx="109728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def</a:t>
            </a:r>
            <a:r>
              <a:rPr lang="en-US" sz="1600" dirty="0"/>
              <a:t> model2(q, </a:t>
            </a:r>
            <a:r>
              <a:rPr lang="en-US" sz="1600" dirty="0" err="1"/>
              <a:t>params</a:t>
            </a:r>
            <a:r>
              <a:rPr lang="en-US" sz="1600" dirty="0"/>
              <a:t>):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00FF"/>
                </a:solidFill>
              </a:rPr>
              <a:t>obj</a:t>
            </a:r>
            <a:r>
              <a:rPr lang="en-US" sz="1600" dirty="0">
                <a:solidFill>
                  <a:srgbClr val="0000FF"/>
                </a:solidFill>
              </a:rPr>
              <a:t> = </a:t>
            </a:r>
            <a:r>
              <a:rPr lang="en-US" sz="1600" dirty="0" err="1">
                <a:solidFill>
                  <a:srgbClr val="0000FF"/>
                </a:solidFill>
              </a:rPr>
              <a:t>tmp</a:t>
            </a:r>
            <a:r>
              <a:rPr lang="en-US" sz="1600" dirty="0">
                <a:solidFill>
                  <a:srgbClr val="0000FF"/>
                </a:solidFill>
              </a:rPr>
              <a:t>()</a:t>
            </a:r>
          </a:p>
          <a:p>
            <a:r>
              <a:rPr lang="en-US" sz="1600" dirty="0">
                <a:solidFill>
                  <a:srgbClr val="0000FF"/>
                </a:solidFill>
              </a:rPr>
              <a:t>    </a:t>
            </a:r>
            <a:r>
              <a:rPr lang="en-US" sz="1600" dirty="0" err="1">
                <a:solidFill>
                  <a:srgbClr val="0000FF"/>
                </a:solidFill>
              </a:rPr>
              <a:t>obj.ham_dia</a:t>
            </a:r>
            <a:r>
              <a:rPr lang="en-US" sz="1600" dirty="0">
                <a:solidFill>
                  <a:srgbClr val="0000FF"/>
                </a:solidFill>
              </a:rPr>
              <a:t> = CMATRIX(2,2);   </a:t>
            </a:r>
            <a:r>
              <a:rPr lang="en-US" sz="1600" dirty="0" err="1">
                <a:solidFill>
                  <a:srgbClr val="0000FF"/>
                </a:solidFill>
              </a:rPr>
              <a:t>obj.ovlp_dia</a:t>
            </a:r>
            <a:r>
              <a:rPr lang="en-US" sz="1600" dirty="0">
                <a:solidFill>
                  <a:srgbClr val="0000FF"/>
                </a:solidFill>
              </a:rPr>
              <a:t> = CMATRIX(2,2);    </a:t>
            </a:r>
          </a:p>
          <a:p>
            <a:r>
              <a:rPr lang="en-US" sz="1600" dirty="0">
                <a:solidFill>
                  <a:srgbClr val="0000FF"/>
                </a:solidFill>
              </a:rPr>
              <a:t>    obj.d1ham_dia = </a:t>
            </a:r>
            <a:r>
              <a:rPr lang="en-US" sz="1600" dirty="0" err="1">
                <a:solidFill>
                  <a:srgbClr val="0000FF"/>
                </a:solidFill>
              </a:rPr>
              <a:t>CMATRIXList</a:t>
            </a:r>
            <a:r>
              <a:rPr lang="en-US" sz="1600" dirty="0">
                <a:solidFill>
                  <a:srgbClr val="0000FF"/>
                </a:solidFill>
              </a:rPr>
              <a:t>();  obj.d1ham_dia.append( CMATRIX(2,2))</a:t>
            </a:r>
          </a:p>
          <a:p>
            <a:r>
              <a:rPr lang="en-US" sz="1600" dirty="0">
                <a:solidFill>
                  <a:srgbClr val="0000FF"/>
                </a:solidFill>
              </a:rPr>
              <a:t>    obj.dc1_dia = </a:t>
            </a:r>
            <a:r>
              <a:rPr lang="en-US" sz="1600" dirty="0" err="1">
                <a:solidFill>
                  <a:srgbClr val="0000FF"/>
                </a:solidFill>
              </a:rPr>
              <a:t>CMATRIXList</a:t>
            </a:r>
            <a:r>
              <a:rPr lang="en-US" sz="1600" dirty="0">
                <a:solidFill>
                  <a:srgbClr val="0000FF"/>
                </a:solidFill>
              </a:rPr>
              <a:t>();  obj.dc1_dia.append( CMATRIX(2,2)) </a:t>
            </a:r>
          </a:p>
          <a:p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/>
              <a:t>    x = </a:t>
            </a:r>
            <a:r>
              <a:rPr lang="en-US" sz="1600" dirty="0" err="1"/>
              <a:t>q.get</a:t>
            </a:r>
            <a:r>
              <a:rPr lang="en-US" sz="1600" dirty="0"/>
              <a:t>(0)</a:t>
            </a:r>
          </a:p>
          <a:p>
            <a:r>
              <a:rPr lang="en-US" sz="1600" dirty="0"/>
              <a:t>    x0,k,D,V = </a:t>
            </a:r>
            <a:r>
              <a:rPr lang="en-US" sz="1600" dirty="0" err="1"/>
              <a:t>params</a:t>
            </a:r>
            <a:r>
              <a:rPr lang="en-US" sz="1600" dirty="0"/>
              <a:t>["x0"], </a:t>
            </a:r>
            <a:r>
              <a:rPr lang="en-US" sz="1600" dirty="0" err="1"/>
              <a:t>params</a:t>
            </a:r>
            <a:r>
              <a:rPr lang="en-US" sz="1600" dirty="0"/>
              <a:t>["k"], </a:t>
            </a:r>
            <a:r>
              <a:rPr lang="en-US" sz="1600" dirty="0" err="1"/>
              <a:t>params</a:t>
            </a:r>
            <a:r>
              <a:rPr lang="en-US" sz="1600" dirty="0"/>
              <a:t>["D"], </a:t>
            </a:r>
            <a:r>
              <a:rPr lang="en-US" sz="1600" dirty="0" err="1"/>
              <a:t>params</a:t>
            </a:r>
            <a:r>
              <a:rPr lang="en-US" sz="1600" dirty="0"/>
              <a:t>["V"]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B050"/>
                </a:solidFill>
              </a:rPr>
              <a:t>obj.ovlp_dia.set</a:t>
            </a:r>
            <a:r>
              <a:rPr lang="en-US" sz="1600" dirty="0">
                <a:solidFill>
                  <a:srgbClr val="00B050"/>
                </a:solidFill>
              </a:rPr>
              <a:t>(0,0, 1.0+0.0j);  </a:t>
            </a:r>
            <a:r>
              <a:rPr lang="en-US" sz="1600" dirty="0" err="1">
                <a:solidFill>
                  <a:srgbClr val="00B050"/>
                </a:solidFill>
              </a:rPr>
              <a:t>obj.ovlp_dia.set</a:t>
            </a:r>
            <a:r>
              <a:rPr lang="en-US" sz="1600" dirty="0">
                <a:solidFill>
                  <a:srgbClr val="00B050"/>
                </a:solidFill>
              </a:rPr>
              <a:t>(0,1, 0.0+0.0j);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 err="1">
                <a:solidFill>
                  <a:srgbClr val="00B050"/>
                </a:solidFill>
              </a:rPr>
              <a:t>obj.ovlp_dia.set</a:t>
            </a:r>
            <a:r>
              <a:rPr lang="en-US" sz="1600" dirty="0">
                <a:solidFill>
                  <a:srgbClr val="00B050"/>
                </a:solidFill>
              </a:rPr>
              <a:t>(1,0, 0.0+0.0j);  </a:t>
            </a:r>
            <a:r>
              <a:rPr lang="en-US" sz="1600" dirty="0" err="1">
                <a:solidFill>
                  <a:srgbClr val="00B050"/>
                </a:solidFill>
              </a:rPr>
              <a:t>obj.ovlp_dia.set</a:t>
            </a:r>
            <a:r>
              <a:rPr lang="en-US" sz="1600" dirty="0">
                <a:solidFill>
                  <a:srgbClr val="00B050"/>
                </a:solidFill>
              </a:rPr>
              <a:t>(1,1, 1.0+0.0j);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 err="1">
                <a:solidFill>
                  <a:srgbClr val="00B050"/>
                </a:solidFill>
              </a:rPr>
              <a:t>obj.ham_dia.set</a:t>
            </a:r>
            <a:r>
              <a:rPr lang="en-US" sz="1600" dirty="0">
                <a:solidFill>
                  <a:srgbClr val="00B050"/>
                </a:solidFill>
              </a:rPr>
              <a:t>(0,0, k*x*x*(1.0+0.0j) );   </a:t>
            </a:r>
            <a:r>
              <a:rPr lang="en-US" sz="1600" dirty="0" err="1">
                <a:solidFill>
                  <a:srgbClr val="00B050"/>
                </a:solidFill>
              </a:rPr>
              <a:t>obj.ham_dia.set</a:t>
            </a:r>
            <a:r>
              <a:rPr lang="en-US" sz="1600" dirty="0">
                <a:solidFill>
                  <a:srgbClr val="00B050"/>
                </a:solidFill>
              </a:rPr>
              <a:t>(0,1, V*(1.0+0.0j));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 err="1">
                <a:solidFill>
                  <a:srgbClr val="00B050"/>
                </a:solidFill>
              </a:rPr>
              <a:t>obj.ham_dia.set</a:t>
            </a:r>
            <a:r>
              <a:rPr lang="en-US" sz="1600" dirty="0">
                <a:solidFill>
                  <a:srgbClr val="00B050"/>
                </a:solidFill>
              </a:rPr>
              <a:t>(1,0, V*(1.0+0.0j));            </a:t>
            </a:r>
            <a:r>
              <a:rPr lang="en-US" sz="1600" dirty="0" err="1">
                <a:solidFill>
                  <a:srgbClr val="00B050"/>
                </a:solidFill>
              </a:rPr>
              <a:t>obj.ham_dia.set</a:t>
            </a:r>
            <a:r>
              <a:rPr lang="en-US" sz="1600" dirty="0">
                <a:solidFill>
                  <a:srgbClr val="00B050"/>
                </a:solidFill>
              </a:rPr>
              <a:t>(1,1, (k*(x-x0)**2 + D)*(1.0+0.0j));    </a:t>
            </a:r>
          </a:p>
          <a:p>
            <a:endParaRPr lang="en-US" sz="1600" dirty="0"/>
          </a:p>
          <a:p>
            <a:r>
              <a:rPr lang="en-US" sz="1600" dirty="0"/>
              <a:t>    for </a:t>
            </a:r>
            <a:r>
              <a:rPr lang="en-US" sz="1600" dirty="0" err="1"/>
              <a:t>i</a:t>
            </a:r>
            <a:r>
              <a:rPr lang="en-US" sz="1600" dirty="0"/>
              <a:t> in [0]: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    obj.d1ham_dia[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].set(0,0, 2.0*k*x*(1.0+0.0j) );   obj.d1ham_dia[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].set(0,1, 0.0+0.0j);             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    obj.d1ham_dia[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].set(1,0, 0.0+0.0j);                        obj.d1ham_dia[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].set(1,1,2.0*k*(x-x0)*(1.0+0.0j));      </a:t>
            </a:r>
          </a:p>
          <a:p>
            <a:endParaRPr lang="en-US" sz="1600" dirty="0">
              <a:solidFill>
                <a:srgbClr val="00B05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        obj.dc1_dia[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].set(0,0, 0.0+0.0j);   obj.dc1_dia[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].set(0,1,-0.1+0.0j);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    obj.dc1_dia[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].set(1,0, 0.1+0.0j);   obj.dc1_dia[</a:t>
            </a:r>
            <a:r>
              <a:rPr lang="en-US" sz="1600" dirty="0" err="1">
                <a:solidFill>
                  <a:srgbClr val="00B050"/>
                </a:solidFill>
              </a:rPr>
              <a:t>i</a:t>
            </a:r>
            <a:r>
              <a:rPr lang="en-US" sz="1600" dirty="0">
                <a:solidFill>
                  <a:srgbClr val="00B050"/>
                </a:solidFill>
              </a:rPr>
              <a:t>].set(1,1, 0.0+0.0j);</a:t>
            </a:r>
          </a:p>
          <a:p>
            <a:endParaRPr lang="en-US" sz="1600" dirty="0"/>
          </a:p>
          <a:p>
            <a:r>
              <a:rPr lang="en-US" sz="1600" dirty="0"/>
              <a:t>    return </a:t>
            </a:r>
            <a:r>
              <a:rPr lang="en-US" sz="1600" dirty="0" err="1"/>
              <a:t>obj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446848" y="103694"/>
            <a:ext cx="5097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Example: Model Calculations</a:t>
            </a:r>
          </a:p>
        </p:txBody>
      </p:sp>
      <p:sp>
        <p:nvSpPr>
          <p:cNvPr id="2" name="TextBox 1"/>
          <p:cNvSpPr txBox="1"/>
          <p:nvPr/>
        </p:nvSpPr>
        <p:spPr>
          <a:xfrm rot="1444264">
            <a:off x="7259707" y="1544060"/>
            <a:ext cx="375224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Initialize Python objects</a:t>
            </a:r>
          </a:p>
        </p:txBody>
      </p:sp>
      <p:sp>
        <p:nvSpPr>
          <p:cNvPr id="8" name="TextBox 7"/>
          <p:cNvSpPr txBox="1"/>
          <p:nvPr/>
        </p:nvSpPr>
        <p:spPr>
          <a:xfrm rot="1444264">
            <a:off x="6846875" y="4233513"/>
            <a:ext cx="508876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Set matrix elements according to</a:t>
            </a:r>
          </a:p>
          <a:p>
            <a:pPr algn="ctr"/>
            <a:r>
              <a:rPr lang="en-US" sz="2800" b="1" dirty="0">
                <a:solidFill>
                  <a:srgbClr val="008000"/>
                </a:solidFill>
              </a:rPr>
              <a:t>your model</a:t>
            </a:r>
          </a:p>
        </p:txBody>
      </p:sp>
      <p:pic>
        <p:nvPicPr>
          <p:cNvPr id="7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983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8125" y="934987"/>
            <a:ext cx="973455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def</a:t>
            </a:r>
            <a:r>
              <a:rPr lang="en-US" sz="1400" dirty="0"/>
              <a:t> </a:t>
            </a:r>
            <a:r>
              <a:rPr lang="en-US" sz="1400" dirty="0" err="1"/>
              <a:t>model_atomistic</a:t>
            </a:r>
            <a:r>
              <a:rPr lang="en-US" sz="1400" dirty="0"/>
              <a:t>(q, </a:t>
            </a:r>
            <a:r>
              <a:rPr lang="en-US" sz="1400" dirty="0" err="1"/>
              <a:t>params</a:t>
            </a:r>
            <a:r>
              <a:rPr lang="en-US" sz="1400" dirty="0"/>
              <a:t>, </a:t>
            </a:r>
            <a:r>
              <a:rPr lang="en-US" sz="1400" dirty="0" err="1"/>
              <a:t>indx</a:t>
            </a:r>
            <a:r>
              <a:rPr lang="en-US" sz="1400" dirty="0"/>
              <a:t>):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natoms</a:t>
            </a:r>
            <a:r>
              <a:rPr lang="en-US" sz="1400" dirty="0"/>
              <a:t> = </a:t>
            </a:r>
            <a:r>
              <a:rPr lang="en-US" sz="1400" dirty="0" err="1"/>
              <a:t>params</a:t>
            </a:r>
            <a:r>
              <a:rPr lang="en-US" sz="1400" dirty="0"/>
              <a:t>["</a:t>
            </a:r>
            <a:r>
              <a:rPr lang="en-US" sz="1400" dirty="0" err="1"/>
              <a:t>natoms</a:t>
            </a:r>
            <a:r>
              <a:rPr lang="en-US" sz="1400" dirty="0"/>
              <a:t>"];  </a:t>
            </a:r>
            <a:r>
              <a:rPr lang="en-US" sz="1400" dirty="0" err="1"/>
              <a:t>ndof</a:t>
            </a:r>
            <a:r>
              <a:rPr lang="en-US" sz="1400" dirty="0"/>
              <a:t> = </a:t>
            </a:r>
            <a:r>
              <a:rPr lang="en-US" sz="1400" dirty="0" err="1"/>
              <a:t>q.num_of_rows</a:t>
            </a:r>
            <a:r>
              <a:rPr lang="en-US" sz="1400" dirty="0"/>
              <a:t>;  </a:t>
            </a:r>
            <a:r>
              <a:rPr lang="en-US" sz="1400" dirty="0" err="1"/>
              <a:t>ndia</a:t>
            </a:r>
            <a:r>
              <a:rPr lang="en-US" sz="1400" dirty="0"/>
              <a:t> = </a:t>
            </a:r>
            <a:r>
              <a:rPr lang="en-US" sz="1400" dirty="0" err="1"/>
              <a:t>params</a:t>
            </a:r>
            <a:r>
              <a:rPr lang="en-US" sz="1400" dirty="0"/>
              <a:t>[ "</a:t>
            </a:r>
            <a:r>
              <a:rPr lang="en-US" sz="1400" dirty="0" err="1"/>
              <a:t>ndia</a:t>
            </a:r>
            <a:r>
              <a:rPr lang="en-US" sz="1400" dirty="0"/>
              <a:t>" ]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params</a:t>
            </a:r>
            <a:r>
              <a:rPr lang="en-US" sz="1400" dirty="0"/>
              <a:t>[ "</a:t>
            </a:r>
            <a:r>
              <a:rPr lang="en-US" sz="1400" dirty="0" err="1"/>
              <a:t>output_filename</a:t>
            </a:r>
            <a:r>
              <a:rPr lang="en-US" sz="1400" dirty="0"/>
              <a:t>" ] = "</a:t>
            </a:r>
            <a:r>
              <a:rPr lang="en-US" sz="1400" dirty="0" err="1"/>
              <a:t>detailed.out</a:t>
            </a:r>
            <a:r>
              <a:rPr lang="en-US" sz="1400" dirty="0"/>
              <a:t>“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>
                <a:solidFill>
                  <a:srgbClr val="0000FF"/>
                </a:solidFill>
              </a:rPr>
              <a:t>obj</a:t>
            </a:r>
            <a:r>
              <a:rPr lang="en-US" sz="1400" dirty="0">
                <a:solidFill>
                  <a:srgbClr val="0000FF"/>
                </a:solidFill>
              </a:rPr>
              <a:t> = </a:t>
            </a:r>
            <a:r>
              <a:rPr lang="en-US" sz="1400" dirty="0" err="1">
                <a:solidFill>
                  <a:srgbClr val="0000FF"/>
                </a:solidFill>
              </a:rPr>
              <a:t>tmp</a:t>
            </a:r>
            <a:r>
              <a:rPr lang="en-US" sz="1400" dirty="0">
                <a:solidFill>
                  <a:srgbClr val="0000FF"/>
                </a:solidFill>
              </a:rPr>
              <a:t>()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</a:t>
            </a:r>
            <a:r>
              <a:rPr lang="en-US" sz="1400" dirty="0" err="1">
                <a:solidFill>
                  <a:srgbClr val="0000FF"/>
                </a:solidFill>
              </a:rPr>
              <a:t>obj.ham_dia</a:t>
            </a:r>
            <a:r>
              <a:rPr lang="en-US" sz="1400" dirty="0">
                <a:solidFill>
                  <a:srgbClr val="0000FF"/>
                </a:solidFill>
              </a:rPr>
              <a:t> = CMATRIX(1,1); 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</a:t>
            </a:r>
            <a:r>
              <a:rPr lang="en-US" sz="1400" dirty="0" err="1">
                <a:solidFill>
                  <a:srgbClr val="0000FF"/>
                </a:solidFill>
              </a:rPr>
              <a:t>obj.ovlp_dia</a:t>
            </a:r>
            <a:r>
              <a:rPr lang="en-US" sz="1400" dirty="0">
                <a:solidFill>
                  <a:srgbClr val="0000FF"/>
                </a:solidFill>
              </a:rPr>
              <a:t> = CMATRIX(1,1);              </a:t>
            </a:r>
            <a:r>
              <a:rPr lang="en-US" sz="1400" dirty="0" err="1">
                <a:solidFill>
                  <a:srgbClr val="0000FF"/>
                </a:solidFill>
              </a:rPr>
              <a:t>obj.ovlp_dia.set</a:t>
            </a:r>
            <a:r>
              <a:rPr lang="en-US" sz="1400" dirty="0">
                <a:solidFill>
                  <a:srgbClr val="0000FF"/>
                </a:solidFill>
              </a:rPr>
              <a:t>(0,0, 1.0+0.0j)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obj.d1ham_dia = </a:t>
            </a:r>
            <a:r>
              <a:rPr lang="en-US" sz="1400" dirty="0" err="1">
                <a:solidFill>
                  <a:srgbClr val="0000FF"/>
                </a:solidFill>
              </a:rPr>
              <a:t>CMATRIXList</a:t>
            </a:r>
            <a:r>
              <a:rPr lang="en-US" sz="1400" dirty="0">
                <a:solidFill>
                  <a:srgbClr val="0000FF"/>
                </a:solidFill>
              </a:rPr>
              <a:t>();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for </a:t>
            </a:r>
            <a:r>
              <a:rPr lang="en-US" sz="1400" dirty="0" err="1">
                <a:solidFill>
                  <a:srgbClr val="0000FF"/>
                </a:solidFill>
              </a:rPr>
              <a:t>i</a:t>
            </a:r>
            <a:r>
              <a:rPr lang="en-US" sz="1400" dirty="0">
                <a:solidFill>
                  <a:srgbClr val="0000FF"/>
                </a:solidFill>
              </a:rPr>
              <a:t> in </a:t>
            </a:r>
            <a:r>
              <a:rPr lang="en-US" sz="1400" dirty="0" err="1">
                <a:solidFill>
                  <a:srgbClr val="0000FF"/>
                </a:solidFill>
              </a:rPr>
              <a:t>xrange</a:t>
            </a:r>
            <a:r>
              <a:rPr lang="en-US" sz="1400" dirty="0">
                <a:solidFill>
                  <a:srgbClr val="0000FF"/>
                </a:solidFill>
              </a:rPr>
              <a:t>(</a:t>
            </a:r>
            <a:r>
              <a:rPr lang="en-US" sz="1400" dirty="0" err="1">
                <a:solidFill>
                  <a:srgbClr val="0000FF"/>
                </a:solidFill>
              </a:rPr>
              <a:t>ndof</a:t>
            </a:r>
            <a:r>
              <a:rPr lang="en-US" sz="1400" dirty="0">
                <a:solidFill>
                  <a:srgbClr val="0000FF"/>
                </a:solidFill>
              </a:rPr>
              <a:t>):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obj.d1ham_dia.append( CMATRIX(1,1) )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os.system</a:t>
            </a:r>
            <a:r>
              <a:rPr lang="en-US" sz="1400" dirty="0">
                <a:solidFill>
                  <a:srgbClr val="FF0000"/>
                </a:solidFill>
              </a:rPr>
              <a:t>("</a:t>
            </a:r>
            <a:r>
              <a:rPr lang="en-US" sz="1400" dirty="0" err="1">
                <a:solidFill>
                  <a:srgbClr val="FF0000"/>
                </a:solidFill>
              </a:rPr>
              <a:t>mkdir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wd</a:t>
            </a:r>
            <a:r>
              <a:rPr lang="en-US" sz="1400" dirty="0">
                <a:solidFill>
                  <a:srgbClr val="FF0000"/>
                </a:solidFill>
              </a:rPr>
              <a:t>/job_"+</a:t>
            </a:r>
            <a:r>
              <a:rPr lang="en-US" sz="1400" dirty="0" err="1">
                <a:solidFill>
                  <a:srgbClr val="FF0000"/>
                </a:solidFill>
              </a:rPr>
              <a:t>str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indx</a:t>
            </a:r>
            <a:r>
              <a:rPr lang="en-US" sz="1400" dirty="0">
                <a:solidFill>
                  <a:srgbClr val="FF0000"/>
                </a:solidFill>
              </a:rPr>
              <a:t>))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os.system</a:t>
            </a:r>
            <a:r>
              <a:rPr lang="en-US" sz="1400" dirty="0">
                <a:solidFill>
                  <a:srgbClr val="FF0000"/>
                </a:solidFill>
              </a:rPr>
              <a:t>("</a:t>
            </a:r>
            <a:r>
              <a:rPr lang="en-US" sz="1400" dirty="0" err="1">
                <a:solidFill>
                  <a:srgbClr val="FF0000"/>
                </a:solidFill>
              </a:rPr>
              <a:t>cp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dftb_in.hsd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wd</a:t>
            </a:r>
            <a:r>
              <a:rPr lang="en-US" sz="1400" dirty="0">
                <a:solidFill>
                  <a:srgbClr val="FF0000"/>
                </a:solidFill>
              </a:rPr>
              <a:t>/job_"+</a:t>
            </a:r>
            <a:r>
              <a:rPr lang="en-US" sz="1400" dirty="0" err="1">
                <a:solidFill>
                  <a:srgbClr val="FF0000"/>
                </a:solidFill>
              </a:rPr>
              <a:t>str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indx</a:t>
            </a:r>
            <a:r>
              <a:rPr lang="en-US" sz="1400" dirty="0">
                <a:solidFill>
                  <a:srgbClr val="FF0000"/>
                </a:solidFill>
              </a:rPr>
              <a:t>)) #+"/</a:t>
            </a:r>
            <a:r>
              <a:rPr lang="en-US" sz="1400" dirty="0" err="1">
                <a:solidFill>
                  <a:srgbClr val="FF0000"/>
                </a:solidFill>
              </a:rPr>
              <a:t>dftb_in.hsd</a:t>
            </a:r>
            <a:r>
              <a:rPr lang="en-US" sz="1400" dirty="0">
                <a:solidFill>
                  <a:srgbClr val="FF0000"/>
                </a:solidFill>
              </a:rPr>
              <a:t>")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os.chdir</a:t>
            </a:r>
            <a:r>
              <a:rPr lang="en-US" sz="1400" dirty="0">
                <a:solidFill>
                  <a:srgbClr val="FF0000"/>
                </a:solidFill>
              </a:rPr>
              <a:t>("</a:t>
            </a:r>
            <a:r>
              <a:rPr lang="en-US" sz="1400" dirty="0" err="1">
                <a:solidFill>
                  <a:srgbClr val="FF0000"/>
                </a:solidFill>
              </a:rPr>
              <a:t>wd</a:t>
            </a:r>
            <a:r>
              <a:rPr lang="en-US" sz="1400" dirty="0">
                <a:solidFill>
                  <a:srgbClr val="FF0000"/>
                </a:solidFill>
              </a:rPr>
              <a:t>/job_"+</a:t>
            </a:r>
            <a:r>
              <a:rPr lang="en-US" sz="1400" dirty="0" err="1">
                <a:solidFill>
                  <a:srgbClr val="FF0000"/>
                </a:solidFill>
              </a:rPr>
              <a:t>str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indx</a:t>
            </a:r>
            <a:r>
              <a:rPr lang="en-US" sz="1400" dirty="0">
                <a:solidFill>
                  <a:srgbClr val="FF0000"/>
                </a:solidFill>
              </a:rPr>
              <a:t>))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create_input.update_coordinates</a:t>
            </a:r>
            <a:r>
              <a:rPr lang="en-US" sz="1400" dirty="0">
                <a:solidFill>
                  <a:srgbClr val="FF0000"/>
                </a:solidFill>
              </a:rPr>
              <a:t>(q, </a:t>
            </a:r>
            <a:r>
              <a:rPr lang="en-US" sz="1400" dirty="0" err="1">
                <a:solidFill>
                  <a:srgbClr val="FF0000"/>
                </a:solidFill>
              </a:rPr>
              <a:t>params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os.system</a:t>
            </a:r>
            <a:r>
              <a:rPr lang="en-US" sz="1400" dirty="0">
                <a:solidFill>
                  <a:srgbClr val="FF0000"/>
                </a:solidFill>
              </a:rPr>
              <a:t>("</a:t>
            </a:r>
            <a:r>
              <a:rPr lang="en-US" sz="1400" dirty="0" err="1">
                <a:solidFill>
                  <a:srgbClr val="FF0000"/>
                </a:solidFill>
              </a:rPr>
              <a:t>srun</a:t>
            </a:r>
            <a:r>
              <a:rPr lang="en-US" sz="1400" dirty="0">
                <a:solidFill>
                  <a:srgbClr val="FF0000"/>
                </a:solidFill>
              </a:rPr>
              <a:t> %s &lt; </a:t>
            </a:r>
            <a:r>
              <a:rPr lang="en-US" sz="1400" dirty="0" err="1">
                <a:solidFill>
                  <a:srgbClr val="FF0000"/>
                </a:solidFill>
              </a:rPr>
              <a:t>dftb_in.hsd</a:t>
            </a:r>
            <a:r>
              <a:rPr lang="en-US" sz="1400" dirty="0">
                <a:solidFill>
                  <a:srgbClr val="FF0000"/>
                </a:solidFill>
              </a:rPr>
              <a:t> &gt; out" % (</a:t>
            </a:r>
            <a:r>
              <a:rPr lang="en-US" sz="1400" dirty="0" err="1">
                <a:solidFill>
                  <a:srgbClr val="FF0000"/>
                </a:solidFill>
              </a:rPr>
              <a:t>exe_name</a:t>
            </a:r>
            <a:r>
              <a:rPr lang="en-US" sz="1400" dirty="0">
                <a:solidFill>
                  <a:srgbClr val="FF0000"/>
                </a:solidFill>
              </a:rPr>
              <a:t>) )  # DFTB calculations are run here!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dftb_forces</a:t>
            </a:r>
            <a:r>
              <a:rPr lang="en-US" sz="1400" dirty="0">
                <a:solidFill>
                  <a:srgbClr val="FF0000"/>
                </a:solidFill>
              </a:rPr>
              <a:t> = </a:t>
            </a:r>
            <a:r>
              <a:rPr lang="en-US" sz="1400" dirty="0" err="1">
                <a:solidFill>
                  <a:srgbClr val="FF0000"/>
                </a:solidFill>
              </a:rPr>
              <a:t>parse_output.get_forces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params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</a:t>
            </a:r>
            <a:r>
              <a:rPr lang="en-US" sz="1400" dirty="0" err="1">
                <a:solidFill>
                  <a:srgbClr val="FF0000"/>
                </a:solidFill>
              </a:rPr>
              <a:t>os.chdir</a:t>
            </a:r>
            <a:r>
              <a:rPr lang="en-US" sz="1400" dirty="0">
                <a:solidFill>
                  <a:srgbClr val="FF0000"/>
                </a:solidFill>
              </a:rPr>
              <a:t>("../../")</a:t>
            </a:r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008000"/>
                </a:solidFill>
              </a:rPr>
              <a:t>for </a:t>
            </a:r>
            <a:r>
              <a:rPr lang="en-US" sz="1400" dirty="0" err="1">
                <a:solidFill>
                  <a:srgbClr val="008000"/>
                </a:solidFill>
              </a:rPr>
              <a:t>i</a:t>
            </a:r>
            <a:r>
              <a:rPr lang="en-US" sz="1400" dirty="0">
                <a:solidFill>
                  <a:srgbClr val="008000"/>
                </a:solidFill>
              </a:rPr>
              <a:t> in </a:t>
            </a:r>
            <a:r>
              <a:rPr lang="en-US" sz="1400" dirty="0" err="1">
                <a:solidFill>
                  <a:srgbClr val="008000"/>
                </a:solidFill>
              </a:rPr>
              <a:t>xrange</a:t>
            </a:r>
            <a:r>
              <a:rPr lang="en-US" sz="1400" dirty="0">
                <a:solidFill>
                  <a:srgbClr val="008000"/>
                </a:solidFill>
              </a:rPr>
              <a:t>(</a:t>
            </a:r>
            <a:r>
              <a:rPr lang="en-US" sz="1400" dirty="0" err="1">
                <a:solidFill>
                  <a:srgbClr val="008000"/>
                </a:solidFill>
              </a:rPr>
              <a:t>ndof</a:t>
            </a:r>
            <a:r>
              <a:rPr lang="en-US" sz="1400" dirty="0">
                <a:solidFill>
                  <a:srgbClr val="008000"/>
                </a:solidFill>
              </a:rPr>
              <a:t>):</a:t>
            </a:r>
          </a:p>
          <a:p>
            <a:r>
              <a:rPr lang="en-US" sz="1400" dirty="0">
                <a:solidFill>
                  <a:srgbClr val="008000"/>
                </a:solidFill>
              </a:rPr>
              <a:t>        obj.d1ham_dia[</a:t>
            </a:r>
            <a:r>
              <a:rPr lang="en-US" sz="1400" dirty="0" err="1">
                <a:solidFill>
                  <a:srgbClr val="008000"/>
                </a:solidFill>
              </a:rPr>
              <a:t>i</a:t>
            </a:r>
            <a:r>
              <a:rPr lang="en-US" sz="1400" dirty="0">
                <a:solidFill>
                  <a:srgbClr val="008000"/>
                </a:solidFill>
              </a:rPr>
              <a:t>].set(0,0, </a:t>
            </a:r>
            <a:r>
              <a:rPr lang="en-US" sz="1400" dirty="0" err="1">
                <a:solidFill>
                  <a:srgbClr val="008000"/>
                </a:solidFill>
              </a:rPr>
              <a:t>dftb_forces</a:t>
            </a:r>
            <a:r>
              <a:rPr lang="en-US" sz="1400" dirty="0">
                <a:solidFill>
                  <a:srgbClr val="008000"/>
                </a:solidFill>
              </a:rPr>
              <a:t>[</a:t>
            </a:r>
            <a:r>
              <a:rPr lang="en-US" sz="1400" dirty="0" err="1">
                <a:solidFill>
                  <a:srgbClr val="008000"/>
                </a:solidFill>
              </a:rPr>
              <a:t>i</a:t>
            </a:r>
            <a:r>
              <a:rPr lang="en-US" sz="1400" dirty="0">
                <a:solidFill>
                  <a:srgbClr val="008000"/>
                </a:solidFill>
              </a:rPr>
              <a:t>]*(-1.0+0.0j) )</a:t>
            </a:r>
          </a:p>
          <a:p>
            <a:r>
              <a:rPr lang="en-US" sz="1400" dirty="0">
                <a:solidFill>
                  <a:srgbClr val="008000"/>
                </a:solidFill>
              </a:rPr>
              <a:t>        obj.dc1_dia[</a:t>
            </a:r>
            <a:r>
              <a:rPr lang="en-US" sz="1400" dirty="0" err="1">
                <a:solidFill>
                  <a:srgbClr val="008000"/>
                </a:solidFill>
              </a:rPr>
              <a:t>i</a:t>
            </a:r>
            <a:r>
              <a:rPr lang="en-US" sz="1400" dirty="0">
                <a:solidFill>
                  <a:srgbClr val="008000"/>
                </a:solidFill>
              </a:rPr>
              <a:t>].set(0, 0, 0.0+0.0j)</a:t>
            </a:r>
          </a:p>
          <a:p>
            <a:endParaRPr lang="en-US" sz="1400" dirty="0">
              <a:solidFill>
                <a:srgbClr val="008000"/>
              </a:solidFill>
            </a:endParaRPr>
          </a:p>
          <a:p>
            <a:r>
              <a:rPr lang="en-US" sz="1400" dirty="0"/>
              <a:t>return </a:t>
            </a:r>
            <a:r>
              <a:rPr lang="en-US" sz="1400" dirty="0" err="1"/>
              <a:t>obj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375313" y="103694"/>
            <a:ext cx="5593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Example: Atomistic Calculations</a:t>
            </a:r>
          </a:p>
        </p:txBody>
      </p:sp>
      <p:sp>
        <p:nvSpPr>
          <p:cNvPr id="7" name="TextBox 6"/>
          <p:cNvSpPr txBox="1"/>
          <p:nvPr/>
        </p:nvSpPr>
        <p:spPr>
          <a:xfrm rot="20790307">
            <a:off x="7241934" y="1677290"/>
            <a:ext cx="375224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Initialize Python objects</a:t>
            </a:r>
          </a:p>
        </p:txBody>
      </p:sp>
      <p:sp>
        <p:nvSpPr>
          <p:cNvPr id="8" name="TextBox 7"/>
          <p:cNvSpPr txBox="1"/>
          <p:nvPr/>
        </p:nvSpPr>
        <p:spPr>
          <a:xfrm rot="20889210">
            <a:off x="6647708" y="5391716"/>
            <a:ext cx="508876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</a:rPr>
              <a:t>Set matrix elements according to</a:t>
            </a:r>
          </a:p>
          <a:p>
            <a:pPr algn="ctr"/>
            <a:r>
              <a:rPr lang="en-US" sz="2800" b="1" dirty="0">
                <a:solidFill>
                  <a:srgbClr val="008000"/>
                </a:solidFill>
              </a:rPr>
              <a:t>your model</a:t>
            </a:r>
          </a:p>
        </p:txBody>
      </p:sp>
      <p:sp>
        <p:nvSpPr>
          <p:cNvPr id="9" name="TextBox 8"/>
          <p:cNvSpPr txBox="1"/>
          <p:nvPr/>
        </p:nvSpPr>
        <p:spPr>
          <a:xfrm rot="20889210">
            <a:off x="6452840" y="3484385"/>
            <a:ext cx="533043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Prepare and Run external program</a:t>
            </a:r>
          </a:p>
        </p:txBody>
      </p:sp>
      <p:pic>
        <p:nvPicPr>
          <p:cNvPr id="10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80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6055" y="1305495"/>
            <a:ext cx="103691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your methods broadly available (mutually advertise)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 listed on the developers/contributors lists, get credentials, get citations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your methods compatible with other methods, enable easier interfacing – this facilitates new methods developments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advantage of other methods/functions/data types available in the same code – learn once then swim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advantage of improvements of other parts of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Mutually ensure best standards and facilitate bug discovery/testing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905376" y="174069"/>
            <a:ext cx="3026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Why contribute?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81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5376" y="174069"/>
            <a:ext cx="3580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to contribute?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5" y="1196662"/>
            <a:ext cx="5924550" cy="20968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0795" y="3731371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https://github.com/amber-jain-group-iitb/heom_amber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795" y="4305300"/>
            <a:ext cx="58134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Before: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hard-coded inputs (recompile for all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Fortran into executable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solidFill>
                  <a:srgbClr val="0000FF"/>
                </a:solidFill>
              </a:rPr>
              <a:t>After: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General-purpose code, any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Python/C++, integrate with the plotting scripts,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13283"/>
            <a:ext cx="5580529" cy="3870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95481" y="5490332"/>
            <a:ext cx="4950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pull-request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an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 a discussion (haven’t tried yet)</a:t>
            </a:r>
          </a:p>
        </p:txBody>
      </p:sp>
    </p:spTree>
    <p:extLst>
      <p:ext uri="{BB962C8B-B14F-4D97-AF65-F5344CB8AC3E}">
        <p14:creationId xmlns:p14="http://schemas.microsoft.com/office/powerpoint/2010/main" val="362912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2450" y="1555189"/>
            <a:ext cx="5543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https://compchem-cybertraining.github.io/Cyber_Training_Workshop_2022/</a:t>
            </a:r>
            <a:r>
              <a:rPr lang="en-US" sz="24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751" y="137649"/>
            <a:ext cx="3840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The Plan &amp; Resources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2450" y="1104900"/>
            <a:ext cx="3154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All the details are here: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2450" y="3367874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Join </a:t>
            </a:r>
            <a:r>
              <a:rPr lang="en-US" sz="2400" b="1" dirty="0">
                <a:solidFill>
                  <a:srgbClr val="0000FF"/>
                </a:solidFill>
              </a:rPr>
              <a:t>Slack</a:t>
            </a:r>
            <a:r>
              <a:rPr lang="en-US" sz="2400" b="1" dirty="0"/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385301" y="5102756"/>
            <a:ext cx="111918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https://join.slack.com/t/quantumdynamicshub/shared_invite/zt-mjbhjssx-GGhsbYHxeBMvhmumK_j7LA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85301" y="3950622"/>
            <a:ext cx="9018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Members can invite new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Private and public channels, direct (private) messages, conversations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 time, but no strings attached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60722" y="5504877"/>
            <a:ext cx="8028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VPN and Accounts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2-factor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submit a ticket: </a:t>
            </a:r>
            <a:r>
              <a:rPr lang="en-US" sz="2400" dirty="0">
                <a:hlinkClick r:id="rId5"/>
              </a:rPr>
              <a:t>https://ubccr.freshdesk.com/support/home</a:t>
            </a:r>
            <a:r>
              <a:rPr lang="en-US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9E246-9E67-9C96-2DCA-7D4A6D732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075" y="918205"/>
            <a:ext cx="5307576" cy="32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1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4209392" y="37239"/>
            <a:ext cx="29835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/>
              <a:t>More Resources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r="24961" b="9258"/>
          <a:stretch/>
        </p:blipFill>
        <p:spPr>
          <a:xfrm>
            <a:off x="2513775" y="3733770"/>
            <a:ext cx="2074640" cy="14111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3735" r="13992" b="7996"/>
          <a:stretch/>
        </p:blipFill>
        <p:spPr>
          <a:xfrm>
            <a:off x="101377" y="3798943"/>
            <a:ext cx="2218747" cy="128085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75649" y="2117262"/>
            <a:ext cx="490643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Quantum Dynamics Hub</a:t>
            </a:r>
            <a:r>
              <a:rPr lang="en-US" sz="2000" dirty="0">
                <a:cs typeface="Arial" panose="020B0604020202020204" pitchFamily="34" charset="0"/>
              </a:rPr>
              <a:t> </a:t>
            </a:r>
          </a:p>
          <a:p>
            <a:r>
              <a:rPr lang="en-US" sz="2000" dirty="0">
                <a:hlinkClick r:id="rId5"/>
              </a:rPr>
              <a:t>https://quantum-dynamics-hub.github.io/</a:t>
            </a:r>
            <a:r>
              <a:rPr lang="en-US" sz="2000" dirty="0"/>
              <a:t>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5381" y="3075057"/>
            <a:ext cx="4918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Libra</a:t>
            </a:r>
            <a:r>
              <a:rPr lang="en-US" sz="2000" dirty="0"/>
              <a:t> website: </a:t>
            </a:r>
            <a:r>
              <a:rPr lang="en-US" sz="2000" dirty="0">
                <a:hlinkClick r:id="rId6"/>
              </a:rPr>
              <a:t>https://quantum-dynamics-hub.github.io/libra/index.html</a:t>
            </a:r>
            <a:r>
              <a:rPr lang="en-US" sz="2000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722" y="792163"/>
            <a:ext cx="81596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Codes: </a:t>
            </a:r>
            <a:r>
              <a:rPr lang="en-US" sz="2800" dirty="0">
                <a:cs typeface="Arial" panose="020B0604020202020204" pitchFamily="34" charset="0"/>
                <a:hlinkClick r:id="rId7"/>
              </a:rPr>
              <a:t>https://github.com/Quantum-Dynamics-Hub</a:t>
            </a:r>
            <a:r>
              <a:rPr lang="en-US" sz="2800" dirty="0">
                <a:cs typeface="Arial" panose="020B0604020202020204" pitchFamily="34" charset="0"/>
              </a:rPr>
              <a:t>  </a:t>
            </a:r>
          </a:p>
          <a:p>
            <a:r>
              <a:rPr lang="en-US" sz="2800" dirty="0">
                <a:cs typeface="Arial" panose="020B0604020202020204" pitchFamily="34" charset="0"/>
              </a:rPr>
              <a:t>Training: </a:t>
            </a:r>
            <a:r>
              <a:rPr lang="en-US" sz="2800" dirty="0">
                <a:cs typeface="Arial" panose="020B0604020202020204" pitchFamily="34" charset="0"/>
                <a:hlinkClick r:id="rId8"/>
              </a:rPr>
              <a:t>https://github.com/compchem-cybertraining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4498740"/>
            <a:ext cx="5991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Winter school: </a:t>
            </a:r>
          </a:p>
          <a:p>
            <a:r>
              <a:rPr lang="en-US" dirty="0">
                <a:hlinkClick r:id="rId9"/>
              </a:rPr>
              <a:t>https://compchem-cybertraining.github.io/Libra_Winter_School_2022/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0" y="342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Summer 2021 workshop:</a:t>
            </a:r>
          </a:p>
          <a:p>
            <a:r>
              <a:rPr lang="en-US" dirty="0">
                <a:hlinkClick r:id="rId10"/>
              </a:rPr>
              <a:t>https://compchem-cybertraining.github.io/Cyber_Training_Workshop_2021/</a:t>
            </a:r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850" y="5422070"/>
            <a:ext cx="4733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Libra tutorials:</a:t>
            </a:r>
          </a:p>
          <a:p>
            <a:r>
              <a:rPr lang="en-US" dirty="0">
                <a:hlinkClick r:id="rId11"/>
              </a:rPr>
              <a:t>https://github.com/compchem-cybertraining/Tutorials_Libra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77106" y="2081901"/>
            <a:ext cx="5903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CP2k (and CP2k/Libra) tutorials:</a:t>
            </a:r>
          </a:p>
          <a:p>
            <a:r>
              <a:rPr lang="en-US" dirty="0">
                <a:hlinkClick r:id="rId12"/>
              </a:rPr>
              <a:t>https://github.com/compchem-cybertraining/Tutorials_CP2K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30523" y="2737863"/>
            <a:ext cx="302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we’ll be using them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8A0DE-9015-8FF7-5183-B4EFFBCAF585}"/>
              </a:ext>
            </a:extLst>
          </p:cNvPr>
          <p:cNvSpPr/>
          <p:nvPr/>
        </p:nvSpPr>
        <p:spPr>
          <a:xfrm>
            <a:off x="6096000" y="56041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Summer 2022 (This!) workshop:</a:t>
            </a:r>
          </a:p>
          <a:p>
            <a:r>
              <a:rPr lang="en-US" dirty="0">
                <a:hlinkClick r:id="rId13"/>
              </a:rPr>
              <a:t>https://compchem-cybertraining.github.io/Cyber_Training_Workshop_2022/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347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0669" y="207388"/>
            <a:ext cx="2672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Daily Schedule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6077" y="1382286"/>
            <a:ext cx="1055984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Breakfast = hotel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9:00 am – 12:00 pm: Morning session  (Recording)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12:00 – 1:30 pm Working lunch/rest – on your own at “Commons”, rest, discuss, collaborate (No Recording)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1:30 pm – 5:00 pm: Afternoon session (Recording)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5:00 pm: collaborations/on your own, dinner on your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Classes are @:  July 4 – 7 Clemens 120; 8 July – Alumni Arena, Alumni 90, July 11-15 Talbert 107</a:t>
            </a:r>
          </a:p>
        </p:txBody>
      </p:sp>
    </p:spTree>
    <p:extLst>
      <p:ext uri="{BB962C8B-B14F-4D97-AF65-F5344CB8AC3E}">
        <p14:creationId xmlns:p14="http://schemas.microsoft.com/office/powerpoint/2010/main" val="329386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16DE-B0C7-5690-4027-088FF6F32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32" y="1334011"/>
            <a:ext cx="10886768" cy="4378531"/>
          </a:xfrm>
        </p:spPr>
        <p:txBody>
          <a:bodyPr>
            <a:no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 cover your stay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Travel for the US participants, partially the international participants – we’ll need the paperwork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 forms will be distributed to you via Slack channel – please </a:t>
            </a:r>
            <a:r>
              <a:rPr lang="en-US" sz="2000" dirty="0" err="1"/>
              <a:t>DON’t</a:t>
            </a:r>
            <a:r>
              <a:rPr lang="en-US" sz="2000" dirty="0"/>
              <a:t> sent them back via e-mail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Stipends to cover the rest of expenses, please keep your receipts just in case.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We’ll need a confirmation that you aren’t getting reimbursements from your institutions.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lot of paperwork later – likely it’ll be just me handling most of the stuff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Prizes: $300 (1 first prize), $200 (3 second prizes), $100 (5 first prizes) – the project competition. Online and in-person participants are eligible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AE0C5-11C3-B641-ECDB-FCE35642DBFA}"/>
              </a:ext>
            </a:extLst>
          </p:cNvPr>
          <p:cNvSpPr txBox="1"/>
          <p:nvPr/>
        </p:nvSpPr>
        <p:spPr>
          <a:xfrm>
            <a:off x="5259030" y="207388"/>
            <a:ext cx="1448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Logistic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6B76DC89-75AE-9245-77BB-0ECB8586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22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40A783-86EF-FC8E-E9ED-9A5F48494804}"/>
              </a:ext>
            </a:extLst>
          </p:cNvPr>
          <p:cNvSpPr txBox="1"/>
          <p:nvPr/>
        </p:nvSpPr>
        <p:spPr>
          <a:xfrm>
            <a:off x="5259030" y="207388"/>
            <a:ext cx="1389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Project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470936BA-7813-3303-75AC-EC076F49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277DA-5554-C375-3046-B80E2E467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2" y="1031290"/>
            <a:ext cx="11086775" cy="3363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B4DB27-6DEC-3ECB-BC23-49C2F59F1541}"/>
              </a:ext>
            </a:extLst>
          </p:cNvPr>
          <p:cNvSpPr/>
          <p:nvPr/>
        </p:nvSpPr>
        <p:spPr>
          <a:xfrm>
            <a:off x="6341806" y="3588774"/>
            <a:ext cx="3868994" cy="41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9188E-0800-A73B-90DF-E9643FBB7D88}"/>
              </a:ext>
            </a:extLst>
          </p:cNvPr>
          <p:cNvSpPr txBox="1"/>
          <p:nvPr/>
        </p:nvSpPr>
        <p:spPr>
          <a:xfrm>
            <a:off x="3070711" y="4272499"/>
            <a:ext cx="4986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your project via GitHub by July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Oral presentation – tentatively July 22, via Zoom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5DD66-9182-3E74-54CA-B25F2F256C0F}"/>
              </a:ext>
            </a:extLst>
          </p:cNvPr>
          <p:cNvSpPr txBox="1"/>
          <p:nvPr/>
        </p:nvSpPr>
        <p:spPr>
          <a:xfrm>
            <a:off x="1258530" y="6163266"/>
            <a:ext cx="9901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https://compchem-cybertraining.github.io/Cyber_Training_Workshop_2021/_episodes/13-projects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E6D7D-B2D9-4FB6-3651-659A3CD9638E}"/>
              </a:ext>
            </a:extLst>
          </p:cNvPr>
          <p:cNvSpPr txBox="1"/>
          <p:nvPr/>
        </p:nvSpPr>
        <p:spPr>
          <a:xfrm>
            <a:off x="4100054" y="5289100"/>
            <a:ext cx="326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Check out the past year projects: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1A70C-6ED2-EB64-26C4-CEE0C334596E}"/>
              </a:ext>
            </a:extLst>
          </p:cNvPr>
          <p:cNvSpPr txBox="1"/>
          <p:nvPr/>
        </p:nvSpPr>
        <p:spPr>
          <a:xfrm>
            <a:off x="1258530" y="5826710"/>
            <a:ext cx="10530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https://github.com/compchem-cybertraining/Cyber_Training_Workshop_2021/tree/gh-pages/course_work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070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8EDBBA-4C12-E4D6-96F1-638D1906BC39}"/>
              </a:ext>
            </a:extLst>
          </p:cNvPr>
          <p:cNvSpPr txBox="1"/>
          <p:nvPr/>
        </p:nvSpPr>
        <p:spPr>
          <a:xfrm>
            <a:off x="2044314" y="2487561"/>
            <a:ext cx="810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Now switch to Jeanette’s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7825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3345</Words>
  <Application>Microsoft Office PowerPoint</Application>
  <PresentationFormat>Widescreen</PresentationFormat>
  <Paragraphs>478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Franklin Gothic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 Akimov</cp:lastModifiedBy>
  <cp:revision>57</cp:revision>
  <dcterms:created xsi:type="dcterms:W3CDTF">2021-12-20T14:51:30Z</dcterms:created>
  <dcterms:modified xsi:type="dcterms:W3CDTF">2022-07-01T18:57:30Z</dcterms:modified>
</cp:coreProperties>
</file>